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6" r:id="rId2"/>
    <p:sldId id="423" r:id="rId3"/>
    <p:sldId id="422" r:id="rId4"/>
    <p:sldId id="424" r:id="rId5"/>
    <p:sldId id="421" r:id="rId6"/>
    <p:sldId id="463" r:id="rId7"/>
    <p:sldId id="260" r:id="rId8"/>
    <p:sldId id="403" r:id="rId9"/>
    <p:sldId id="425" r:id="rId10"/>
    <p:sldId id="404" r:id="rId11"/>
    <p:sldId id="324" r:id="rId12"/>
    <p:sldId id="304" r:id="rId13"/>
    <p:sldId id="440" r:id="rId14"/>
    <p:sldId id="326" r:id="rId15"/>
    <p:sldId id="386" r:id="rId16"/>
    <p:sldId id="394" r:id="rId17"/>
    <p:sldId id="409" r:id="rId18"/>
    <p:sldId id="426" r:id="rId19"/>
    <p:sldId id="427" r:id="rId20"/>
    <p:sldId id="428" r:id="rId21"/>
    <p:sldId id="329" r:id="rId22"/>
    <p:sldId id="429" r:id="rId23"/>
    <p:sldId id="430" r:id="rId24"/>
    <p:sldId id="431" r:id="rId25"/>
    <p:sldId id="432" r:id="rId26"/>
    <p:sldId id="433" r:id="rId27"/>
    <p:sldId id="434" r:id="rId28"/>
    <p:sldId id="435" r:id="rId29"/>
    <p:sldId id="393" r:id="rId30"/>
    <p:sldId id="401" r:id="rId31"/>
    <p:sldId id="412" r:id="rId32"/>
    <p:sldId id="305" r:id="rId33"/>
    <p:sldId id="446" r:id="rId34"/>
    <p:sldId id="272" r:id="rId35"/>
    <p:sldId id="402" r:id="rId36"/>
    <p:sldId id="414" r:id="rId37"/>
    <p:sldId id="358" r:id="rId38"/>
    <p:sldId id="297" r:id="rId39"/>
    <p:sldId id="439" r:id="rId40"/>
    <p:sldId id="442" r:id="rId41"/>
    <p:sldId id="444" r:id="rId42"/>
    <p:sldId id="445" r:id="rId43"/>
    <p:sldId id="436" r:id="rId44"/>
    <p:sldId id="447" r:id="rId45"/>
    <p:sldId id="448" r:id="rId46"/>
    <p:sldId id="451" r:id="rId47"/>
    <p:sldId id="449" r:id="rId48"/>
    <p:sldId id="452" r:id="rId49"/>
    <p:sldId id="455" r:id="rId50"/>
    <p:sldId id="453" r:id="rId51"/>
    <p:sldId id="454" r:id="rId52"/>
    <p:sldId id="417" r:id="rId53"/>
    <p:sldId id="418" r:id="rId54"/>
    <p:sldId id="462" r:id="rId55"/>
    <p:sldId id="458" r:id="rId56"/>
    <p:sldId id="437" r:id="rId57"/>
    <p:sldId id="461" r:id="rId58"/>
    <p:sldId id="459" r:id="rId59"/>
    <p:sldId id="325" r:id="rId6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0055" autoAdjust="0"/>
  </p:normalViewPr>
  <p:slideViewPr>
    <p:cSldViewPr>
      <p:cViewPr varScale="1">
        <p:scale>
          <a:sx n="65" d="100"/>
          <a:sy n="65" d="100"/>
        </p:scale>
        <p:origin x="154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54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l-PL" dirty="0"/>
              <a:t>FUNDUSZ SOŁECKI 2025</a:t>
            </a:r>
          </a:p>
          <a:p>
            <a:pPr>
              <a:defRPr/>
            </a:pPr>
            <a:r>
              <a:rPr lang="pl-PL" dirty="0"/>
              <a:t>495 333,41zł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>
        <c:manualLayout>
          <c:layoutTarget val="inner"/>
          <c:xMode val="edge"/>
          <c:yMode val="edge"/>
          <c:x val="4.2534667541557304E-2"/>
          <c:y val="0.14473665791776028"/>
          <c:w val="0.57326410761154856"/>
          <c:h val="0.76435214348206471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15000"/>
                      <a:satMod val="180000"/>
                    </a:schemeClr>
                  </a:gs>
                  <a:gs pos="50000">
                    <a:schemeClr val="accent1">
                      <a:shade val="45000"/>
                      <a:satMod val="170000"/>
                    </a:schemeClr>
                  </a:gs>
                  <a:gs pos="70000">
                    <a:schemeClr val="accent1"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1"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D66-4E4C-BED1-942DBF2714D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15000"/>
                      <a:satMod val="180000"/>
                    </a:schemeClr>
                  </a:gs>
                  <a:gs pos="50000">
                    <a:schemeClr val="accent2">
                      <a:shade val="45000"/>
                      <a:satMod val="170000"/>
                    </a:schemeClr>
                  </a:gs>
                  <a:gs pos="70000">
                    <a:schemeClr val="accent2"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2"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731-4ECF-B323-7809C87AE83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15000"/>
                      <a:satMod val="180000"/>
                    </a:schemeClr>
                  </a:gs>
                  <a:gs pos="50000">
                    <a:schemeClr val="accent3">
                      <a:shade val="45000"/>
                      <a:satMod val="170000"/>
                    </a:schemeClr>
                  </a:gs>
                  <a:gs pos="70000">
                    <a:schemeClr val="accent3"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3"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661E-4D4B-81CC-2E82DB213DD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15000"/>
                      <a:satMod val="180000"/>
                    </a:schemeClr>
                  </a:gs>
                  <a:gs pos="50000">
                    <a:schemeClr val="accent4">
                      <a:shade val="45000"/>
                      <a:satMod val="170000"/>
                    </a:schemeClr>
                  </a:gs>
                  <a:gs pos="70000">
                    <a:schemeClr val="accent4"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4"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731-4ECF-B323-7809C87AE830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15000"/>
                      <a:satMod val="180000"/>
                    </a:schemeClr>
                  </a:gs>
                  <a:gs pos="50000">
                    <a:schemeClr val="accent5">
                      <a:shade val="45000"/>
                      <a:satMod val="170000"/>
                    </a:schemeClr>
                  </a:gs>
                  <a:gs pos="70000">
                    <a:schemeClr val="accent5"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5"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1D66-4E4C-BED1-942DBF2714D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15000"/>
                      <a:satMod val="180000"/>
                    </a:schemeClr>
                  </a:gs>
                  <a:gs pos="50000">
                    <a:schemeClr val="accent6">
                      <a:shade val="45000"/>
                      <a:satMod val="170000"/>
                    </a:schemeClr>
                  </a:gs>
                  <a:gs pos="70000">
                    <a:schemeClr val="accent6"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6"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7731-4ECF-B323-7809C87AE830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15000"/>
                      <a:satMod val="180000"/>
                    </a:schemeClr>
                  </a:gs>
                  <a:gs pos="50000">
                    <a:schemeClr val="accent1">
                      <a:lumMod val="60000"/>
                      <a:shade val="45000"/>
                      <a:satMod val="170000"/>
                    </a:schemeClr>
                  </a:gs>
                  <a:gs pos="70000">
                    <a:schemeClr val="accent1">
                      <a:lumMod val="60000"/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1">
                      <a:lumMod val="60000"/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1D66-4E4C-BED1-942DBF2714D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hade val="15000"/>
                      <a:satMod val="180000"/>
                    </a:schemeClr>
                  </a:gs>
                  <a:gs pos="50000">
                    <a:schemeClr val="accent2">
                      <a:lumMod val="60000"/>
                      <a:shade val="45000"/>
                      <a:satMod val="170000"/>
                    </a:schemeClr>
                  </a:gs>
                  <a:gs pos="70000">
                    <a:schemeClr val="accent2">
                      <a:lumMod val="60000"/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2">
                      <a:lumMod val="60000"/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7731-4ECF-B323-7809C87AE830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hade val="15000"/>
                      <a:satMod val="180000"/>
                    </a:schemeClr>
                  </a:gs>
                  <a:gs pos="50000">
                    <a:schemeClr val="accent3">
                      <a:lumMod val="60000"/>
                      <a:shade val="45000"/>
                      <a:satMod val="170000"/>
                    </a:schemeClr>
                  </a:gs>
                  <a:gs pos="70000">
                    <a:schemeClr val="accent3">
                      <a:lumMod val="60000"/>
                      <a:tint val="99000"/>
                      <a:shade val="65000"/>
                      <a:satMod val="155000"/>
                    </a:schemeClr>
                  </a:gs>
                  <a:gs pos="100000">
                    <a:schemeClr val="accent3">
                      <a:lumMod val="60000"/>
                      <a:tint val="95500"/>
                      <a:shade val="100000"/>
                      <a:satMod val="15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glow" dir="t">
                  <a:rot lat="0" lon="0" rev="6360000"/>
                </a:lightRig>
              </a:scene3d>
              <a:sp3d contourW="1000" prstMaterial="flat">
                <a:bevelT w="95250" h="101600"/>
                <a:contourClr>
                  <a:scrgbClr r="0" g="0" b="0">
                    <a:satMod val="30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214-4EF1-AE96-4DA4F6A2260A}"/>
              </c:ext>
            </c:extLst>
          </c:dPt>
          <c:dLbls>
            <c:dLbl>
              <c:idx val="2"/>
              <c:layout>
                <c:manualLayout>
                  <c:x val="9.4094488188976378E-4"/>
                  <c:y val="-1.723097112860892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61E-4D4B-81CC-2E82DB213DDE}"/>
                </c:ext>
              </c:extLst>
            </c:dLbl>
            <c:dLbl>
              <c:idx val="4"/>
              <c:layout>
                <c:manualLayout>
                  <c:x val="8.1260498687664037E-2"/>
                  <c:y val="5.665456401283172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66-4E4C-BED1-942DBF2714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Arkusz1!$A$2:$A$10</c:f>
              <c:strCache>
                <c:ptCount val="9"/>
                <c:pt idx="0">
                  <c:v>oświetlenie ulic</c:v>
                </c:pt>
                <c:pt idx="1">
                  <c:v>doposażenie OSP Banino</c:v>
                </c:pt>
                <c:pt idx="2">
                  <c:v>doposażenie szkół </c:v>
                </c:pt>
                <c:pt idx="3">
                  <c:v>usługi informatyczne </c:v>
                </c:pt>
                <c:pt idx="4">
                  <c:v>książki do biblioteki</c:v>
                </c:pt>
                <c:pt idx="5">
                  <c:v>place zabaw </c:v>
                </c:pt>
                <c:pt idx="6">
                  <c:v>projekt oświetlenia </c:v>
                </c:pt>
                <c:pt idx="7">
                  <c:v>utwardzenie dróg płytami YOMB </c:v>
                </c:pt>
                <c:pt idx="8">
                  <c:v>chodnik Rolnicza</c:v>
                </c:pt>
              </c:strCache>
            </c:strRef>
          </c:cat>
          <c:val>
            <c:numRef>
              <c:f>Arkusz1!$B$2:$B$10</c:f>
              <c:numCache>
                <c:formatCode>General</c:formatCode>
                <c:ptCount val="9"/>
                <c:pt idx="0">
                  <c:v>160000</c:v>
                </c:pt>
                <c:pt idx="1">
                  <c:v>25000</c:v>
                </c:pt>
                <c:pt idx="2">
                  <c:v>30000</c:v>
                </c:pt>
                <c:pt idx="3">
                  <c:v>1230</c:v>
                </c:pt>
                <c:pt idx="4">
                  <c:v>2000</c:v>
                </c:pt>
                <c:pt idx="5">
                  <c:v>41</c:v>
                </c:pt>
                <c:pt idx="6">
                  <c:v>6000</c:v>
                </c:pt>
                <c:pt idx="7">
                  <c:v>148000</c:v>
                </c:pt>
                <c:pt idx="8">
                  <c:v>120000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6-4E4C-BED1-942DBF271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8850470253718299"/>
          <c:y val="0.13273286672499268"/>
          <c:w val="0.31049059492563436"/>
          <c:h val="0.796896762904636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D00EF-B107-408F-A53E-3EF2124587A9}" type="datetimeFigureOut">
              <a:rPr lang="pl-PL" smtClean="0"/>
              <a:t>18.09.2024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58997-C7D8-44A4-B7FB-7E95C1DB3F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34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18.09.2024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://www.radabanino.pl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://www.radabanino.pl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mailto:solectwobanino@wp.pl" TargetMode="External"/><Relationship Id="rId2" Type="http://schemas.openxmlformats.org/officeDocument/2006/relationships/hyperlink" Target="mailto:soltysbanino@wp.p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hyperlink" Target="http://www.facebook/solectwobanino.pl" TargetMode="External"/><Relationship Id="rId4" Type="http://schemas.openxmlformats.org/officeDocument/2006/relationships/hyperlink" Target="http://www.radabanino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844408" cy="2376264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dirty="0"/>
            </a:br>
            <a:br>
              <a:rPr lang="pl-PL" b="1" dirty="0"/>
            </a:br>
            <a:br>
              <a:rPr lang="pl-PL" b="1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 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3600" dirty="0"/>
              <a:t>WNIOSEK</a:t>
            </a:r>
            <a:br>
              <a:rPr lang="pl-PL" sz="3600" dirty="0"/>
            </a:br>
            <a:r>
              <a:rPr lang="pl-PL" sz="3600" dirty="0"/>
              <a:t>o przyznanie środków z funduszu sołeckiego na 2025r. </a:t>
            </a:r>
            <a:br>
              <a:rPr lang="pl-PL" dirty="0"/>
            </a:b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294764"/>
            <a:ext cx="2903090" cy="144660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6162336-69F2-3E76-F63A-F96C859F7F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68" y="2126412"/>
            <a:ext cx="4351264" cy="3024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3DE7C376-B7FB-66B3-353F-03F49BEA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0"/>
            <a:ext cx="7283152" cy="576261"/>
          </a:xfrm>
        </p:spPr>
        <p:txBody>
          <a:bodyPr>
            <a:normAutofit fontScale="90000"/>
          </a:bodyPr>
          <a:lstStyle/>
          <a:p>
            <a:r>
              <a:rPr lang="pl-PL" dirty="0"/>
              <a:t>FUNDUSZ SOŁECKI 2022</a:t>
            </a:r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B9CB9ADD-890C-3500-A88A-F69A349C7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47007"/>
            <a:ext cx="8712968" cy="6094361"/>
          </a:xfrm>
        </p:spPr>
      </p:pic>
    </p:spTree>
    <p:extLst>
      <p:ext uri="{BB962C8B-B14F-4D97-AF65-F5344CB8AC3E}">
        <p14:creationId xmlns:p14="http://schemas.microsoft.com/office/powerpoint/2010/main" val="280845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3DE7C376-B7FB-66B3-353F-03F49BEA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0"/>
            <a:ext cx="7283152" cy="576261"/>
          </a:xfrm>
        </p:spPr>
        <p:txBody>
          <a:bodyPr>
            <a:normAutofit fontScale="90000"/>
          </a:bodyPr>
          <a:lstStyle/>
          <a:p>
            <a:r>
              <a:rPr lang="pl-PL" dirty="0"/>
              <a:t>FUNDUSZ SOŁECKI 2023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A3D37E85-A19B-6E75-3179-2D475DE76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" y="475639"/>
            <a:ext cx="8517632" cy="6265729"/>
          </a:xfrm>
        </p:spPr>
      </p:pic>
    </p:spTree>
    <p:extLst>
      <p:ext uri="{BB962C8B-B14F-4D97-AF65-F5344CB8AC3E}">
        <p14:creationId xmlns:p14="http://schemas.microsoft.com/office/powerpoint/2010/main" val="54075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3DE7C376-B7FB-66B3-353F-03F49BEA9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0"/>
            <a:ext cx="7283152" cy="576261"/>
          </a:xfrm>
        </p:spPr>
        <p:txBody>
          <a:bodyPr>
            <a:normAutofit fontScale="90000"/>
          </a:bodyPr>
          <a:lstStyle/>
          <a:p>
            <a:r>
              <a:rPr lang="pl-PL" dirty="0"/>
              <a:t>FUNDUSZ SOŁECKI 2024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FAEF872-C100-8291-8EE6-B9CD86D73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" y="576261"/>
            <a:ext cx="8517632" cy="6281739"/>
          </a:xfrm>
        </p:spPr>
      </p:pic>
    </p:spTree>
    <p:extLst>
      <p:ext uri="{BB962C8B-B14F-4D97-AF65-F5344CB8AC3E}">
        <p14:creationId xmlns:p14="http://schemas.microsoft.com/office/powerpoint/2010/main" val="425337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475656" y="1556792"/>
            <a:ext cx="66967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b="1" dirty="0"/>
              <a:t>Wysokość środków stanowiących fundusz sołecki na rok </a:t>
            </a:r>
          </a:p>
          <a:p>
            <a:pPr algn="ctr">
              <a:lnSpc>
                <a:spcPct val="150000"/>
              </a:lnSpc>
            </a:pPr>
            <a:r>
              <a:rPr lang="pl-PL" sz="2400" b="1" dirty="0"/>
              <a:t>2025.</a:t>
            </a:r>
          </a:p>
          <a:p>
            <a:pPr algn="ctr"/>
            <a:endParaRPr lang="pl-PL" sz="2400" b="1" dirty="0"/>
          </a:p>
          <a:p>
            <a:pPr algn="ctr"/>
            <a:r>
              <a:rPr lang="pl-PL" sz="6000" b="1" dirty="0">
                <a:solidFill>
                  <a:srgbClr val="FF0000"/>
                </a:solidFill>
              </a:rPr>
              <a:t>495 333,41zł</a:t>
            </a:r>
          </a:p>
        </p:txBody>
      </p:sp>
    </p:spTree>
    <p:extLst>
      <p:ext uri="{BB962C8B-B14F-4D97-AF65-F5344CB8AC3E}">
        <p14:creationId xmlns:p14="http://schemas.microsoft.com/office/powerpoint/2010/main" val="17395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475656" y="2170963"/>
            <a:ext cx="6696744" cy="2516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3600" b="1" dirty="0"/>
              <a:t>Wnioski Sołtysa i Rady Sołeckiej do budżetu Gminy Żukowo na rok 2025.</a:t>
            </a:r>
            <a:endParaRPr lang="pl-PL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00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0203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1. Kompleksowa budowa ulicy Pszennej.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24 000 000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2. Kompleksowa budowa ulicy Księżycowej i Przemysłowej.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14 000 000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3. Kontynuacja budowy chodnika na ulicy Rolniczej.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200 000zł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4. Wymiana 4 sztuk wiat przystankowych na ulicy Lotniczej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40 000zł</a:t>
            </a: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2700" dirty="0"/>
            </a:br>
            <a:r>
              <a:rPr lang="pl-PL" sz="2700" dirty="0"/>
              <a:t>Wnioski Rady Sołeckiej do budżetu Gminy Żukowo na rok 2025.</a:t>
            </a:r>
            <a:endParaRPr lang="pl-PL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22714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5. Budowa boiska wielofunkcyjnego na placu rekreacyjno-sportowym na ulicy Księżycowej.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300 000zł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6. Zakup i ułożenie płyt YOMB 400mb na ulicy Sosnowej.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240 000zł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7. Wymiana zużytych elementów wyposażenia na placach zabaw na ulicy Księżycowej i Klonowej.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80 000zł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8. Rozbudowa budynku remizy OSP Banino.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5 000 000zł</a:t>
            </a: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791143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2271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9. Kontynuacja budowy oświetlenia drogowego ulicy Lipowej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500 000zł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10. Zakup i ułożenie płyt YOMB 100mb na ulicy Wspólnej.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60 000zł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11. Zakup pojazdu specjalnego dla OSP Banino. 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1 300 000zł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12. Budowa chodnika pomiędzy ulicą Słoneczną a Osiedlem Królewskim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150 000zł</a:t>
            </a: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911313"/>
      </p:ext>
    </p:extLst>
  </p:cSld>
  <p:clrMapOvr>
    <a:masterClrMapping/>
  </p:clrMapOvr>
  <p:transition spd="slow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322714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13. Doświetlenie 4 przejść dla pieszych na ulicy Lipowej.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100 000zł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14. Rewitalizacja parku przy Sali Kultury w Baninie.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80 000zł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15. Adaptacja korony zbiornika retencyjnego na granicy Banina i Rębiechowa na teren rekreacyjno-spacerowy.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</a:t>
            </a:r>
            <a:r>
              <a:rPr lang="pl-PL" sz="2800" b="1" dirty="0">
                <a:latin typeface="Arial Black" pitchFamily="34" charset="0"/>
              </a:rPr>
              <a:t>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100 000zł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16. </a:t>
            </a:r>
            <a:r>
              <a:rPr lang="pl-PL" sz="2200" dirty="0">
                <a:latin typeface="Arial Black" pitchFamily="34" charset="0"/>
              </a:rPr>
              <a:t>Wykonanie punktów oświetlenia ulicznego na ulicach: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Sportowa 4szt. (projekt z środków z FS2019) 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Kwota 40 000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Ogrodowa 4 szt. (projekt z środków z FS2019) 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Kwota 40 000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Żeglarska, Dębowa, Sosnowa, Kościelna 6szt.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Kwota 60 000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Rubinowa 4szt. (projekt z środków z FS2019) 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Kwota 40 000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Wesoła 4szt. (projekt z środków z FS2019) 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Kwota 40 000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Kubusia Puchatka 4 szt.(projekt z środków z FS2019) 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Kwota 40 000</a:t>
            </a: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422194"/>
      </p:ext>
    </p:extLst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1"/>
          <p:cNvSpPr txBox="1">
            <a:spLocks/>
          </p:cNvSpPr>
          <p:nvPr/>
        </p:nvSpPr>
        <p:spPr>
          <a:xfrm>
            <a:off x="457200" y="404664"/>
            <a:ext cx="8229600" cy="6264696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- </a:t>
            </a:r>
            <a:r>
              <a:rPr lang="pl-PL" sz="2200" dirty="0">
                <a:latin typeface="Arial" pitchFamily="34" charset="0"/>
                <a:cs typeface="Arial" pitchFamily="34" charset="0"/>
              </a:rPr>
              <a:t>Jasia i Małgosi 4 szt.(projekt z środków z FS2019)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 –</a:t>
            </a:r>
          </a:p>
          <a:p>
            <a:pPr marL="109728" indent="0">
              <a:buNone/>
            </a:pPr>
            <a:r>
              <a:rPr lang="pl-PL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40 000</a:t>
            </a:r>
            <a:endParaRPr lang="pl-PL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sz="2200" dirty="0">
                <a:latin typeface="Arial" pitchFamily="34" charset="0"/>
                <a:cs typeface="Arial" pitchFamily="34" charset="0"/>
              </a:rPr>
              <a:t>- Bajeczna 4 szt. (projekt z środków z FS2019)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40 000</a:t>
            </a:r>
            <a:endParaRPr lang="pl-PL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sz="2200" dirty="0">
                <a:latin typeface="Arial" pitchFamily="34" charset="0"/>
                <a:cs typeface="Arial" pitchFamily="34" charset="0"/>
              </a:rPr>
              <a:t>- </a:t>
            </a:r>
            <a:r>
              <a:rPr lang="pl-PL" sz="2200" dirty="0" err="1">
                <a:latin typeface="Arial" pitchFamily="34" charset="0"/>
                <a:cs typeface="Arial" pitchFamily="34" charset="0"/>
              </a:rPr>
              <a:t>Halna</a:t>
            </a:r>
            <a:r>
              <a:rPr lang="pl-PL" sz="2200" dirty="0">
                <a:latin typeface="Arial" pitchFamily="34" charset="0"/>
                <a:cs typeface="Arial" pitchFamily="34" charset="0"/>
              </a:rPr>
              <a:t> 4 szt.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200" dirty="0">
                <a:latin typeface="Arial" pitchFamily="34" charset="0"/>
                <a:cs typeface="Arial" pitchFamily="34" charset="0"/>
              </a:rPr>
              <a:t>(projekt z środków z FS2019)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40 000</a:t>
            </a:r>
            <a:endParaRPr lang="pl-PL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sz="2200" dirty="0">
                <a:latin typeface="Arial" pitchFamily="34" charset="0"/>
                <a:cs typeface="Arial" pitchFamily="34" charset="0"/>
              </a:rPr>
              <a:t>- Słoneczna 4szt.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40 000</a:t>
            </a:r>
            <a:endParaRPr lang="pl-PL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sz="2200" dirty="0">
                <a:latin typeface="Arial" pitchFamily="34" charset="0"/>
                <a:cs typeface="Arial" pitchFamily="34" charset="0"/>
              </a:rPr>
              <a:t>- Letnia 4szt.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40 000</a:t>
            </a:r>
          </a:p>
          <a:p>
            <a:pPr marL="109728" indent="0">
              <a:buNone/>
            </a:pPr>
            <a:r>
              <a:rPr lang="pl-PL" sz="2200" dirty="0">
                <a:latin typeface="Arial" pitchFamily="34" charset="0"/>
                <a:cs typeface="Arial" pitchFamily="34" charset="0"/>
              </a:rPr>
              <a:t>- Lodowa 4szt. – </a:t>
            </a:r>
            <a:r>
              <a:rPr 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40 000</a:t>
            </a:r>
            <a:endParaRPr lang="pl-PL" sz="2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Malinowa 4szt. – </a:t>
            </a:r>
            <a:r>
              <a:rPr lang="pl-PL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Kwota 40 000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Gwiezdna 4szt. - </a:t>
            </a:r>
            <a:r>
              <a:rPr lang="pl-PL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Kwota 40 000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Szczęśliwa 4szt. - </a:t>
            </a:r>
            <a:r>
              <a:rPr lang="pl-PL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Kwota 40 000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Kwiatowa 4szt. - </a:t>
            </a:r>
            <a:r>
              <a:rPr lang="pl-PL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Kwota 40 000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Akacjowa 4szt. - </a:t>
            </a:r>
            <a:r>
              <a:rPr lang="pl-PL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Kwota 40 000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Saturna 4szt. </a:t>
            </a:r>
            <a:r>
              <a:rPr lang="pl-PL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l-PL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Kwota 40 000</a:t>
            </a:r>
          </a:p>
          <a:p>
            <a:pPr marL="109728" indent="0">
              <a:buNone/>
            </a:pPr>
            <a:r>
              <a:rPr lang="pl-PL" sz="2200" dirty="0">
                <a:latin typeface="Arial" panose="020B0604020202020204" pitchFamily="34" charset="0"/>
                <a:cs typeface="Arial" panose="020B0604020202020204" pitchFamily="34" charset="0"/>
              </a:rPr>
              <a:t>- Wodnika 4szt. - </a:t>
            </a:r>
            <a:r>
              <a:rPr lang="pl-PL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Kwota 40 000</a:t>
            </a:r>
          </a:p>
          <a:p>
            <a:pPr marL="109728" indent="0">
              <a:buNone/>
            </a:pPr>
            <a:endParaRPr lang="pl-PL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pl-PL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pl-PL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endParaRPr lang="pl-PL" sz="2000" b="1" dirty="0">
              <a:solidFill>
                <a:srgbClr val="FF0000"/>
              </a:solidFill>
            </a:endParaRPr>
          </a:p>
          <a:p>
            <a:endParaRPr lang="pl-PL" sz="20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97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800" dirty="0"/>
              <a:t>WSPÓLNY WNIOSEK RADY SOŁECKIEJ I MIESZKAŃCÓW SOŁECTWA BANINO </a:t>
            </a:r>
            <a:br>
              <a:rPr lang="pl-PL" sz="4800" dirty="0"/>
            </a:br>
            <a:r>
              <a:rPr lang="pl-PL" sz="4800" dirty="0"/>
              <a:t>O PRZYZNANIE ŚRODKÓW </a:t>
            </a:r>
            <a:br>
              <a:rPr lang="pl-PL" sz="4800" dirty="0"/>
            </a:br>
            <a:r>
              <a:rPr lang="pl-PL" sz="4800" dirty="0"/>
              <a:t>Z FUNDUSZU SOŁECKIEGO NA ROK 2025</a:t>
            </a:r>
            <a:br>
              <a:rPr lang="pl-PL" sz="4800" dirty="0"/>
            </a:br>
            <a:br>
              <a:rPr lang="pl-PL" sz="4800" dirty="0"/>
            </a:br>
            <a:r>
              <a:rPr lang="pl-PL" sz="4800" dirty="0"/>
              <a:t>Wpłynęło 17 wniosków od mieszkańców.</a:t>
            </a:r>
          </a:p>
        </p:txBody>
      </p:sp>
    </p:spTree>
    <p:extLst>
      <p:ext uri="{BB962C8B-B14F-4D97-AF65-F5344CB8AC3E}">
        <p14:creationId xmlns:p14="http://schemas.microsoft.com/office/powerpoint/2010/main" val="371675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2CB6AE-6C94-62A9-E53E-D6674673A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E776A75-5E98-7106-F70D-39540DE8A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90512"/>
      </p:ext>
    </p:extLst>
  </p:cSld>
  <p:clrMapOvr>
    <a:masterClrMapping/>
  </p:clrMapOvr>
  <p:transition spd="med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191905444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323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120 000zł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Rolnicza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1. Kontynuacja budowy chodnika ul. Rolnicza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endParaRPr lang="pl-PL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3874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29 600zł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2. Zakup i ułożenie płyt YOMB na ulicy Letniej  264 szt. 50mb</a:t>
            </a:r>
          </a:p>
        </p:txBody>
      </p:sp>
    </p:spTree>
    <p:extLst>
      <p:ext uri="{BB962C8B-B14F-4D97-AF65-F5344CB8AC3E}">
        <p14:creationId xmlns:p14="http://schemas.microsoft.com/office/powerpoint/2010/main" val="410483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29 600zł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9209"/>
            <a:ext cx="8784976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3. Zakup i ułożenie płyt YOMB na ulicy Kubusia Puchatka 264 szt. 50mb</a:t>
            </a:r>
          </a:p>
        </p:txBody>
      </p:sp>
    </p:spTree>
    <p:extLst>
      <p:ext uri="{BB962C8B-B14F-4D97-AF65-F5344CB8AC3E}">
        <p14:creationId xmlns:p14="http://schemas.microsoft.com/office/powerpoint/2010/main" val="69221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29 600zł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9209"/>
            <a:ext cx="8784976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4. Zakup i ułożenie płyt YOMB na ulicy Wspólnej 264 szt. 50mb</a:t>
            </a:r>
          </a:p>
        </p:txBody>
      </p:sp>
    </p:spTree>
    <p:extLst>
      <p:ext uri="{BB962C8B-B14F-4D97-AF65-F5344CB8AC3E}">
        <p14:creationId xmlns:p14="http://schemas.microsoft.com/office/powerpoint/2010/main" val="52516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29 600zł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9209"/>
            <a:ext cx="8784976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5. Zakup i ułożenie płyt YOMB na ulicy Zdrojowej 264 szt. 50mb</a:t>
            </a:r>
          </a:p>
        </p:txBody>
      </p:sp>
    </p:spTree>
    <p:extLst>
      <p:ext uri="{BB962C8B-B14F-4D97-AF65-F5344CB8AC3E}">
        <p14:creationId xmlns:p14="http://schemas.microsoft.com/office/powerpoint/2010/main" val="107356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29 600zł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9209"/>
            <a:ext cx="8784976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6. Zakup i ułożenie płyt YOMB na ulicy Wrzosowej 264 szt. 50mb</a:t>
            </a:r>
          </a:p>
        </p:txBody>
      </p:sp>
    </p:spTree>
    <p:extLst>
      <p:ext uri="{BB962C8B-B14F-4D97-AF65-F5344CB8AC3E}">
        <p14:creationId xmlns:p14="http://schemas.microsoft.com/office/powerpoint/2010/main" val="29845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7. Zakup i montaż 2  opraw świetlnych wraz z słupami na ul. Wodnika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03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8. Zakup i montaż 2  opraw świetlnych wraz z słupami na ul. Malinowej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2017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9. Zakup i montaż 2  opraw świetlnych wraz z słupami na ul. Dębowej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143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10. Zakup i montaż 2  opraw świetlnych wraz z słupami na ul. Ogrodowej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938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11. Zakup i montaż 2  opraw świetlnych wraz z słupami na ul. Kubusia Puchatka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571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12. Zakup i montaż 2  opraw świetlnych wraz z słupami na ul. Radosnej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065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13. Zakup i montaż 2  opraw świetlnych wraz z słupami na ul. </a:t>
            </a:r>
            <a:r>
              <a:rPr lang="pl-PL" sz="3200" dirty="0" err="1">
                <a:solidFill>
                  <a:schemeClr val="tx1"/>
                </a:solidFill>
                <a:effectLst/>
              </a:rPr>
              <a:t>Halnej</a:t>
            </a:r>
            <a:r>
              <a:rPr lang="pl-PL" sz="3200" dirty="0">
                <a:solidFill>
                  <a:schemeClr val="tx1"/>
                </a:solidFill>
                <a:effectLst/>
              </a:rPr>
              <a:t>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4282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20 000zł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14. Zakup i montaż 2  opraw świetlnych wraz z słupami na ul. Kalinowej zgodnie z istniejącym projektem.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583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6000zł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15. Wykonanie dokumentacji projektowej oświetlenia ulicy Nad Doliną</a:t>
            </a:r>
          </a:p>
        </p:txBody>
      </p:sp>
    </p:spTree>
    <p:extLst>
      <p:ext uri="{BB962C8B-B14F-4D97-AF65-F5344CB8AC3E}">
        <p14:creationId xmlns:p14="http://schemas.microsoft.com/office/powerpoint/2010/main" val="39269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15 000zł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Tuchomska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 algn="just">
              <a:buNone/>
            </a:pPr>
            <a:r>
              <a:rPr lang="pl-PL" dirty="0"/>
              <a:t>W ramach współpracy Sołectwa Banino i Szkoły Podstawowej w Baninie wspieramy działalność szkoły, która idealnie wpisuje się w potrzeby mieszkańców.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16. Szkoła Podstawowa nr 1 - zakup wyposażenia kącika przyrodniczego</a:t>
            </a:r>
          </a:p>
        </p:txBody>
      </p:sp>
    </p:spTree>
    <p:extLst>
      <p:ext uri="{BB962C8B-B14F-4D97-AF65-F5344CB8AC3E}">
        <p14:creationId xmlns:p14="http://schemas.microsoft.com/office/powerpoint/2010/main" val="292605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15 000zł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Lotnicza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 algn="just">
              <a:buNone/>
            </a:pPr>
            <a:r>
              <a:rPr lang="pl-PL" dirty="0"/>
              <a:t>W ramach współpracy Sołectwa Banino i Szkoły Podstawowej w Baninie wspieramy działalność szkoły, która idealnie wpisuje się w potrzeby mieszkańców.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17. Szkoła Podstawowa nr 2 - zakup pomocy dydaktycznych</a:t>
            </a:r>
          </a:p>
        </p:txBody>
      </p:sp>
    </p:spTree>
    <p:extLst>
      <p:ext uri="{BB962C8B-B14F-4D97-AF65-F5344CB8AC3E}">
        <p14:creationId xmlns:p14="http://schemas.microsoft.com/office/powerpoint/2010/main" val="607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586506" y="2680576"/>
            <a:ext cx="8229600" cy="276464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</a:t>
            </a:r>
            <a:r>
              <a:rPr lang="pl-PL" sz="2000" dirty="0"/>
              <a:t>: </a:t>
            </a:r>
            <a:r>
              <a:rPr lang="pl-PL" sz="2000" b="1" dirty="0">
                <a:solidFill>
                  <a:srgbClr val="FF0000"/>
                </a:solidFill>
              </a:rPr>
              <a:t>25 000zł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	Sołectwo Banino, sprzęt przekazany OSP BANINO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Poprawa bezpieczeństwa i ochrona przeciwpożarowa mieszkańców Sołectwa Banino poprzez zapewnienie odpowiedniego sprzętu dla druhów OSP BANINO.</a:t>
            </a:r>
          </a:p>
          <a:p>
            <a:pPr marL="109728" indent="0">
              <a:buNone/>
            </a:pPr>
            <a:endParaRPr lang="pl-PL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7894" y="476672"/>
            <a:ext cx="8488212" cy="1656184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18. Zakup sprzętu służącego poprawie bezpieczeństwa i ochronie przeciwpożarowej mieszkańców: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OSP BANINO - zestaw pralnico-wirówka + suszarka + dozownik i detergenty FAGOR do ubrań specjalnych </a:t>
            </a:r>
          </a:p>
        </p:txBody>
      </p:sp>
    </p:spTree>
    <p:extLst>
      <p:ext uri="{BB962C8B-B14F-4D97-AF65-F5344CB8AC3E}">
        <p14:creationId xmlns:p14="http://schemas.microsoft.com/office/powerpoint/2010/main" val="26569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0082EBB-538E-4B9C-905B-D833ACD48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54804914"/>
      </p:ext>
    </p:extLst>
  </p:cSld>
  <p:clrMapOvr>
    <a:masterClrMapping/>
  </p:clrMapOvr>
  <p:transition spd="med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000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1230zł</a:t>
            </a:r>
          </a:p>
          <a:p>
            <a:pPr>
              <a:buNone/>
            </a:pPr>
            <a:r>
              <a:rPr lang="pl-PL" sz="2000" dirty="0"/>
              <a:t>Lokalizacja: 	Sołectwo Banino,</a:t>
            </a:r>
          </a:p>
          <a:p>
            <a:pPr>
              <a:buNone/>
            </a:pPr>
            <a:r>
              <a:rPr lang="pl-PL" sz="2000" dirty="0"/>
              <a:t>Uzasadnienie:</a:t>
            </a:r>
          </a:p>
          <a:p>
            <a:r>
              <a:rPr lang="pl-PL" sz="2000" dirty="0"/>
              <a:t>W dobie komputeryzacji strona internetowa jest najszybszym i najlepszym sposobem informowania i komunikowanie się z lokalną społecznością. </a:t>
            </a:r>
          </a:p>
          <a:p>
            <a:endParaRPr lang="pl-PL" sz="2000" dirty="0"/>
          </a:p>
          <a:p>
            <a:pPr marL="109728" indent="0" algn="ctr">
              <a:buNone/>
            </a:pPr>
            <a:endParaRPr lang="pl-PL" sz="96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4000" b="1" dirty="0">
                <a:solidFill>
                  <a:srgbClr val="FF0000"/>
                </a:solidFill>
                <a:hlinkClick r:id="rId2"/>
              </a:rPr>
              <a:t>www.radabanino.pl</a:t>
            </a:r>
            <a:endParaRPr lang="pl-PL" sz="40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3000" b="1" dirty="0">
                <a:solidFill>
                  <a:srgbClr val="FF0000"/>
                </a:solidFill>
              </a:rPr>
              <a:t>www.facebook.com/SolectwoBanino</a:t>
            </a:r>
            <a:endParaRPr lang="pl-PL" sz="3000" dirty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2700" dirty="0"/>
            </a:br>
            <a:r>
              <a:rPr lang="pl-PL" sz="2700" dirty="0">
                <a:solidFill>
                  <a:schemeClr val="tx1"/>
                </a:solidFill>
              </a:rPr>
              <a:t>19. Koszty utrzymania strony internetowej </a:t>
            </a:r>
            <a:r>
              <a:rPr lang="pl-PL" sz="2700" dirty="0">
                <a:solidFill>
                  <a:srgbClr val="FF0000"/>
                </a:solidFill>
              </a:rPr>
              <a:t>www.radabanino.pl</a:t>
            </a:r>
            <a:br>
              <a:rPr lang="pl-PL" dirty="0"/>
            </a:b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3242632"/>
            <a:ext cx="3600399" cy="1531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2000 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Lotnicza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>
              <a:buNone/>
            </a:pPr>
            <a:r>
              <a:rPr lang="pl-PL" sz="2000" b="1" dirty="0"/>
              <a:t>- </a:t>
            </a:r>
            <a:r>
              <a:rPr lang="pl-PL" sz="2000" dirty="0"/>
              <a:t>Wsparcie biblioteki w Baninie na wniosek mieszkańców poprzez zakup książek..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20. Zakup książek do Biblioteki Samorządowej filia Banino.</a:t>
            </a:r>
          </a:p>
        </p:txBody>
      </p:sp>
    </p:spTree>
    <p:extLst>
      <p:ext uri="{BB962C8B-B14F-4D97-AF65-F5344CB8AC3E}">
        <p14:creationId xmlns:p14="http://schemas.microsoft.com/office/powerpoint/2010/main" val="279790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89856" y="1481328"/>
            <a:ext cx="8774632" cy="526004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l-PL" sz="2900" b="1" dirty="0"/>
              <a:t>Koszt przedsięwzięcia: </a:t>
            </a:r>
            <a:r>
              <a:rPr lang="pl-PL" sz="2900" b="1" dirty="0">
                <a:solidFill>
                  <a:srgbClr val="FF0000"/>
                </a:solidFill>
              </a:rPr>
              <a:t>3 103,41 zł</a:t>
            </a:r>
          </a:p>
          <a:p>
            <a:pPr marL="109728" indent="0" algn="just">
              <a:buNone/>
            </a:pPr>
            <a:r>
              <a:rPr lang="pl-PL" sz="2900" b="1" dirty="0"/>
              <a:t>Lokalizacja: </a:t>
            </a:r>
            <a:r>
              <a:rPr lang="pl-PL" sz="2900" dirty="0"/>
              <a:t>Sołectwo Banino, </a:t>
            </a:r>
          </a:p>
          <a:p>
            <a:pPr marL="109728" indent="0" algn="just">
              <a:buNone/>
            </a:pPr>
            <a:r>
              <a:rPr lang="pl-PL" sz="2900" b="1" dirty="0"/>
              <a:t>UZASADNIENIE:</a:t>
            </a:r>
          </a:p>
          <a:p>
            <a:pPr marL="109728" indent="0" algn="just">
              <a:buNone/>
            </a:pPr>
            <a:r>
              <a:rPr lang="pl-PL" sz="2000" dirty="0"/>
              <a:t>- Konserwacja i wymiana zużytych elementów placów zabaw</a:t>
            </a:r>
          </a:p>
          <a:p>
            <a:pPr marL="109728" indent="0" algn="just">
              <a:buNone/>
            </a:pPr>
            <a:r>
              <a:rPr lang="pl-PL" sz="2000" dirty="0"/>
              <a:t>- Dodatkowe nasadzenia drzew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21. Zakup drzew i wyposażenia na place zabaw.</a:t>
            </a:r>
          </a:p>
        </p:txBody>
      </p:sp>
    </p:spTree>
    <p:extLst>
      <p:ext uri="{BB962C8B-B14F-4D97-AF65-F5344CB8AC3E}">
        <p14:creationId xmlns:p14="http://schemas.microsoft.com/office/powerpoint/2010/main" val="182172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9137859-DF47-2AC5-9AA3-5C55E9916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25667"/>
      </p:ext>
    </p:extLst>
  </p:cSld>
  <p:clrMapOvr>
    <a:masterClrMapping/>
  </p:clrMapOvr>
  <p:transition spd="med"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r>
              <a:rPr lang="pl-PL" sz="4400" dirty="0"/>
              <a:t>CZĘŚCI</a:t>
            </a:r>
          </a:p>
          <a:p>
            <a:pPr algn="ctr">
              <a:buNone/>
            </a:pPr>
            <a:r>
              <a:rPr lang="pl-PL" sz="4400" dirty="0"/>
              <a:t> </a:t>
            </a:r>
          </a:p>
          <a:p>
            <a:pPr algn="ctr">
              <a:buNone/>
            </a:pPr>
            <a:r>
              <a:rPr lang="pl-PL" sz="4400" dirty="0"/>
              <a:t>I</a:t>
            </a:r>
          </a:p>
          <a:p>
            <a:pPr algn="ctr">
              <a:buNone/>
            </a:pPr>
            <a:endParaRPr lang="pl-PL" sz="44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pPr algn="ctr"/>
            <a:r>
              <a:rPr lang="pl-PL" dirty="0"/>
              <a:t>KONIEC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pPr algn="ctr"/>
            <a:r>
              <a:rPr lang="pl-PL" sz="4800" dirty="0"/>
              <a:t>WNIOSEK NUMER 2</a:t>
            </a:r>
            <a:br>
              <a:rPr lang="pl-PL" sz="4800" dirty="0"/>
            </a:br>
            <a:r>
              <a:rPr lang="pl-PL" sz="4800" dirty="0"/>
              <a:t>O PRZYZNANIE ŚRODKÓW </a:t>
            </a:r>
            <a:br>
              <a:rPr lang="pl-PL" sz="4800" dirty="0"/>
            </a:br>
            <a:r>
              <a:rPr lang="pl-PL" sz="4800" dirty="0"/>
              <a:t>Z FUNDUSZU SOŁECKIEGO NA ROK 2025</a:t>
            </a:r>
            <a:br>
              <a:rPr lang="pl-PL" sz="4800" dirty="0"/>
            </a:br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166803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15 000zł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Tuchomska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 algn="just">
              <a:buNone/>
            </a:pPr>
            <a:r>
              <a:rPr lang="pl-PL" dirty="0"/>
              <a:t>W ramach współpracy Sołectwa Banino i Szkoły Podstawowej w Baninie wspieramy działalność szkoły, która idealnie wpisuje się w potrzeby mieszkańców.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1. Szkoła Podstawowa nr 1 - zakup wyposażenia kącika przyrodniczego</a:t>
            </a:r>
          </a:p>
        </p:txBody>
      </p:sp>
    </p:spTree>
    <p:extLst>
      <p:ext uri="{BB962C8B-B14F-4D97-AF65-F5344CB8AC3E}">
        <p14:creationId xmlns:p14="http://schemas.microsoft.com/office/powerpoint/2010/main" val="36626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15 000zł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Lotnicza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 algn="just">
              <a:buNone/>
            </a:pPr>
            <a:r>
              <a:rPr lang="pl-PL" dirty="0"/>
              <a:t>W ramach współpracy Sołectwa Banino i Szkoły Podstawowej w Baninie wspieramy działalność szkoły, która idealnie wpisuje się w potrzeby mieszkańców.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2. Szkoła Podstawowa nr 2 - zakup pomocy dydaktycznych</a:t>
            </a:r>
          </a:p>
        </p:txBody>
      </p:sp>
    </p:spTree>
    <p:extLst>
      <p:ext uri="{BB962C8B-B14F-4D97-AF65-F5344CB8AC3E}">
        <p14:creationId xmlns:p14="http://schemas.microsoft.com/office/powerpoint/2010/main" val="229359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586506" y="2680576"/>
            <a:ext cx="8229600" cy="276464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</a:t>
            </a:r>
            <a:r>
              <a:rPr lang="pl-PL" sz="2000" dirty="0"/>
              <a:t>: </a:t>
            </a:r>
            <a:r>
              <a:rPr lang="pl-PL" sz="2000" b="1" dirty="0">
                <a:solidFill>
                  <a:srgbClr val="FF0000"/>
                </a:solidFill>
              </a:rPr>
              <a:t>25 000zł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	Sołectwo Banino, sprzęt przekazany OSP BANINO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Poprawa bezpieczeństwa i ochrona przeciwpożarowa mieszkańców Sołectwa Banino poprzez zapewnienie odpowiedniego sprzętu dla druhów OSP BANINO.</a:t>
            </a:r>
          </a:p>
          <a:p>
            <a:pPr marL="109728" indent="0">
              <a:buNone/>
            </a:pPr>
            <a:endParaRPr lang="pl-PL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7894" y="476672"/>
            <a:ext cx="8488212" cy="1656184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3. Zakup sprzętu służącego poprawie bezpieczeństwa i ochronie przeciwpożarowej mieszkańców: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OSP BANINO - zestaw pralnico-wirówka + suszarka + dozownik i detergenty FAGOR do ubrań specjalnych </a:t>
            </a:r>
          </a:p>
        </p:txBody>
      </p:sp>
    </p:spTree>
    <p:extLst>
      <p:ext uri="{BB962C8B-B14F-4D97-AF65-F5344CB8AC3E}">
        <p14:creationId xmlns:p14="http://schemas.microsoft.com/office/powerpoint/2010/main" val="234338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0082EBB-538E-4B9C-905B-D833ACD48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92581295"/>
      </p:ext>
    </p:extLst>
  </p:cSld>
  <p:clrMapOvr>
    <a:masterClrMapping/>
  </p:clrMapOvr>
  <p:transition spd="med"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000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1230zł</a:t>
            </a:r>
          </a:p>
          <a:p>
            <a:pPr>
              <a:buNone/>
            </a:pPr>
            <a:r>
              <a:rPr lang="pl-PL" sz="2000" dirty="0"/>
              <a:t>Lokalizacja: 	Sołectwo Banino,</a:t>
            </a:r>
          </a:p>
          <a:p>
            <a:pPr>
              <a:buNone/>
            </a:pPr>
            <a:r>
              <a:rPr lang="pl-PL" sz="2000" dirty="0"/>
              <a:t>Uzasadnienie:</a:t>
            </a:r>
          </a:p>
          <a:p>
            <a:r>
              <a:rPr lang="pl-PL" sz="2000" dirty="0"/>
              <a:t>W dobie komputeryzacji strona internetowa jest najszybszym i najlepszym sposobem informowania i komunikowanie się z lokalną społecznością. </a:t>
            </a:r>
          </a:p>
          <a:p>
            <a:endParaRPr lang="pl-PL" sz="2000" dirty="0"/>
          </a:p>
          <a:p>
            <a:pPr marL="109728" indent="0" algn="ctr">
              <a:buNone/>
            </a:pPr>
            <a:endParaRPr lang="pl-PL" sz="96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4000" b="1" dirty="0">
                <a:solidFill>
                  <a:srgbClr val="FF0000"/>
                </a:solidFill>
                <a:hlinkClick r:id="rId2"/>
              </a:rPr>
              <a:t>www.radabanino.pl</a:t>
            </a:r>
            <a:endParaRPr lang="pl-PL" sz="40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3000" b="1" dirty="0">
                <a:solidFill>
                  <a:srgbClr val="FF0000"/>
                </a:solidFill>
              </a:rPr>
              <a:t>www.facebook.com/SolectwoBanino</a:t>
            </a:r>
            <a:endParaRPr lang="pl-PL" sz="3000" dirty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2700" dirty="0"/>
            </a:br>
            <a:r>
              <a:rPr lang="pl-PL" sz="2700" dirty="0">
                <a:solidFill>
                  <a:schemeClr val="tx1"/>
                </a:solidFill>
              </a:rPr>
              <a:t>4. Koszty utrzymania strony internetowej </a:t>
            </a:r>
            <a:r>
              <a:rPr lang="pl-PL" sz="2700" dirty="0">
                <a:solidFill>
                  <a:srgbClr val="FF0000"/>
                </a:solidFill>
              </a:rPr>
              <a:t>www.radabanino.pl</a:t>
            </a:r>
            <a:br>
              <a:rPr lang="pl-PL" dirty="0"/>
            </a:b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3242632"/>
            <a:ext cx="3600399" cy="153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1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2000 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Lotnicza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>
              <a:buNone/>
            </a:pPr>
            <a:r>
              <a:rPr lang="pl-PL" sz="2000" b="1" dirty="0"/>
              <a:t>- </a:t>
            </a:r>
            <a:r>
              <a:rPr lang="pl-PL" sz="2000" dirty="0"/>
              <a:t>Wsparcie biblioteki w Baninie na wniosek mieszkańców poprzez zakup książek..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5. Zakup książek do Biblioteki Samorządowej filia Banino.</a:t>
            </a:r>
          </a:p>
        </p:txBody>
      </p:sp>
    </p:spTree>
    <p:extLst>
      <p:ext uri="{BB962C8B-B14F-4D97-AF65-F5344CB8AC3E}">
        <p14:creationId xmlns:p14="http://schemas.microsoft.com/office/powerpoint/2010/main" val="29975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520" y="2011997"/>
            <a:ext cx="864096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4000" b="1" dirty="0"/>
              <a:t>Koszt przedsięwzięcia: </a:t>
            </a:r>
            <a:r>
              <a:rPr lang="pl-PL" sz="4000" b="1" dirty="0">
                <a:solidFill>
                  <a:srgbClr val="FF0000"/>
                </a:solidFill>
              </a:rPr>
              <a:t>25 000 zł</a:t>
            </a:r>
          </a:p>
          <a:p>
            <a:pPr marL="109728" indent="0">
              <a:buNone/>
            </a:pPr>
            <a:r>
              <a:rPr lang="pl-PL" sz="4000" b="1" dirty="0"/>
              <a:t>Lokalizacja: </a:t>
            </a:r>
            <a:r>
              <a:rPr lang="pl-PL" sz="4000" dirty="0"/>
              <a:t>Sołectwo Banino, </a:t>
            </a:r>
          </a:p>
          <a:p>
            <a:pPr marL="109728" indent="0">
              <a:buNone/>
            </a:pPr>
            <a:r>
              <a:rPr lang="pl-PL" sz="4000" b="1" dirty="0"/>
              <a:t>UZASADNIENIE:</a:t>
            </a:r>
          </a:p>
          <a:p>
            <a:pPr marL="109728" indent="0">
              <a:buNone/>
            </a:pPr>
            <a:r>
              <a:rPr lang="pl-PL" sz="4000" b="1" dirty="0"/>
              <a:t>- </a:t>
            </a:r>
            <a:r>
              <a:rPr lang="pl-PL" sz="4000" dirty="0"/>
              <a:t>Integracja lokalnej społeczności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>
                <a:solidFill>
                  <a:schemeClr val="tx1"/>
                </a:solidFill>
                <a:effectLst/>
              </a:rPr>
              <a:t>6. Organizacja Festynu</a:t>
            </a:r>
          </a:p>
        </p:txBody>
      </p:sp>
    </p:spTree>
    <p:extLst>
      <p:ext uri="{BB962C8B-B14F-4D97-AF65-F5344CB8AC3E}">
        <p14:creationId xmlns:p14="http://schemas.microsoft.com/office/powerpoint/2010/main" val="218958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89856" y="1481328"/>
            <a:ext cx="8774632" cy="526004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l-PL" sz="2900" b="1" dirty="0"/>
              <a:t>Koszt przedsięwzięcia: </a:t>
            </a:r>
            <a:r>
              <a:rPr lang="pl-PL" sz="2900" b="1" dirty="0">
                <a:solidFill>
                  <a:srgbClr val="FF0000"/>
                </a:solidFill>
              </a:rPr>
              <a:t>12103,41 zł</a:t>
            </a:r>
          </a:p>
          <a:p>
            <a:pPr marL="109728" indent="0" algn="just">
              <a:buNone/>
            </a:pPr>
            <a:r>
              <a:rPr lang="pl-PL" sz="2900" b="1" dirty="0"/>
              <a:t>Lokalizacja: </a:t>
            </a:r>
            <a:r>
              <a:rPr lang="pl-PL" sz="2900" dirty="0"/>
              <a:t>Sołectwo Banino, </a:t>
            </a:r>
          </a:p>
          <a:p>
            <a:pPr marL="109728" indent="0" algn="just">
              <a:buNone/>
            </a:pPr>
            <a:r>
              <a:rPr lang="pl-PL" sz="2900" b="1" dirty="0"/>
              <a:t>UZASADNIENIE:</a:t>
            </a:r>
          </a:p>
          <a:p>
            <a:pPr marL="109728" indent="0" algn="just">
              <a:buNone/>
            </a:pPr>
            <a:r>
              <a:rPr lang="pl-PL" sz="2000" dirty="0"/>
              <a:t>- Konserwacja i wymiana zużytych elementów placów zabaw</a:t>
            </a:r>
          </a:p>
          <a:p>
            <a:pPr marL="109728" indent="0" algn="just">
              <a:buNone/>
            </a:pPr>
            <a:r>
              <a:rPr lang="pl-PL" sz="2000" dirty="0"/>
              <a:t>- Dodatkowe nasadzenia drzew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7. Zakup drzew i wyposażenia na place zabaw.</a:t>
            </a:r>
          </a:p>
        </p:txBody>
      </p:sp>
    </p:spTree>
    <p:extLst>
      <p:ext uri="{BB962C8B-B14F-4D97-AF65-F5344CB8AC3E}">
        <p14:creationId xmlns:p14="http://schemas.microsoft.com/office/powerpoint/2010/main" val="69600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89856" y="1481328"/>
            <a:ext cx="8774632" cy="526004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l-PL" sz="2900" b="1" dirty="0"/>
              <a:t>Koszt przedsięwzięcia: </a:t>
            </a:r>
            <a:r>
              <a:rPr lang="pl-PL" sz="2900" b="1" dirty="0">
                <a:solidFill>
                  <a:srgbClr val="FF0000"/>
                </a:solidFill>
              </a:rPr>
              <a:t>300 000 zł</a:t>
            </a:r>
          </a:p>
          <a:p>
            <a:pPr marL="109728" indent="0" algn="just">
              <a:buNone/>
            </a:pPr>
            <a:r>
              <a:rPr lang="pl-PL" sz="2900" b="1" dirty="0"/>
              <a:t>Lokalizacja: </a:t>
            </a:r>
            <a:r>
              <a:rPr lang="pl-PL" sz="2900" dirty="0"/>
              <a:t>Sołectwo Banino, </a:t>
            </a:r>
          </a:p>
          <a:p>
            <a:pPr marL="109728" indent="0" algn="just">
              <a:buNone/>
            </a:pPr>
            <a:r>
              <a:rPr lang="pl-PL" sz="2900" b="1" dirty="0"/>
              <a:t>UZASADNIENIE:</a:t>
            </a:r>
          </a:p>
          <a:p>
            <a:pPr algn="just">
              <a:buFontTx/>
              <a:buChar char="-"/>
            </a:pPr>
            <a:r>
              <a:rPr lang="pl-PL" sz="2000" dirty="0"/>
              <a:t>Integracja lokalnej społeczności poprzez sport</a:t>
            </a:r>
          </a:p>
          <a:p>
            <a:pPr algn="just">
              <a:buFontTx/>
              <a:buChar char="-"/>
            </a:pPr>
            <a:endParaRPr lang="pl-PL" sz="2000" dirty="0"/>
          </a:p>
          <a:p>
            <a:pPr algn="just">
              <a:buFontTx/>
              <a:buChar char="-"/>
            </a:pPr>
            <a:r>
              <a:rPr lang="pl-PL" sz="2000" dirty="0"/>
              <a:t>- 120 000zł podbudowa </a:t>
            </a:r>
          </a:p>
          <a:p>
            <a:pPr algn="just">
              <a:buFontTx/>
              <a:buChar char="-"/>
            </a:pPr>
            <a:r>
              <a:rPr lang="pl-PL" sz="2000" dirty="0"/>
              <a:t>- 180 000zł wykonanie boiska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774632" cy="11430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8. Budowa boiska wielofunkcyjnego na ulicy Księżycowej</a:t>
            </a:r>
          </a:p>
        </p:txBody>
      </p:sp>
    </p:spTree>
    <p:extLst>
      <p:ext uri="{BB962C8B-B14F-4D97-AF65-F5344CB8AC3E}">
        <p14:creationId xmlns:p14="http://schemas.microsoft.com/office/powerpoint/2010/main" val="251575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377A5B5-BC17-E6B1-E50D-2D9243BAD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669360"/>
          </a:xfrm>
        </p:spPr>
      </p:pic>
    </p:spTree>
    <p:extLst>
      <p:ext uri="{BB962C8B-B14F-4D97-AF65-F5344CB8AC3E}">
        <p14:creationId xmlns:p14="http://schemas.microsoft.com/office/powerpoint/2010/main" val="3711939300"/>
      </p:ext>
    </p:extLst>
  </p:cSld>
  <p:clrMapOvr>
    <a:masterClrMapping/>
  </p:clrMapOvr>
  <p:transition spd="med">
    <p:dissolv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FFC22F77-CD93-9B56-A538-498D9292AA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3000" y="-114300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998097061"/>
      </p:ext>
    </p:extLst>
  </p:cSld>
  <p:clrMapOvr>
    <a:masterClrMapping/>
  </p:clrMapOvr>
  <p:transition spd="med">
    <p:dissolv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A5E6CF9-2BE7-6147-9AB8-DE6D62CDD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14740403"/>
      </p:ext>
    </p:extLst>
  </p:cSld>
  <p:clrMapOvr>
    <a:masterClrMapping/>
  </p:clrMapOvr>
  <p:transition spd="med">
    <p:dissolv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D07A6ED-37A0-F745-CC6A-2514544113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18273" y="-1118270"/>
            <a:ext cx="6957392" cy="9193932"/>
          </a:xfrm>
        </p:spPr>
      </p:pic>
    </p:spTree>
    <p:extLst>
      <p:ext uri="{BB962C8B-B14F-4D97-AF65-F5344CB8AC3E}">
        <p14:creationId xmlns:p14="http://schemas.microsoft.com/office/powerpoint/2010/main" val="3756283802"/>
      </p:ext>
    </p:extLst>
  </p:cSld>
  <p:clrMapOvr>
    <a:masterClrMapping/>
  </p:clrMapOvr>
  <p:transition spd="med">
    <p:dissolv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oiskowielofunkcyjnezesztucznąna">
            <a:hlinkClick r:id="" action="ppaction://media"/>
            <a:extLst>
              <a:ext uri="{FF2B5EF4-FFF2-40B4-BE49-F238E27FC236}">
                <a16:creationId xmlns:a16="http://schemas.microsoft.com/office/drawing/2014/main" id="{D9438A62-AC4B-6C3E-939E-1CEEFE481CA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79145279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F4D41447-5F5B-E28E-41CA-43326A566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81328"/>
            <a:ext cx="8856984" cy="4525963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l-PL" sz="4000" b="1" dirty="0"/>
              <a:t>Koszt przedsięwzięcia: </a:t>
            </a:r>
            <a:r>
              <a:rPr lang="pl-PL" sz="4000" b="1" dirty="0">
                <a:solidFill>
                  <a:srgbClr val="FF0000"/>
                </a:solidFill>
              </a:rPr>
              <a:t>100 000 zł</a:t>
            </a:r>
          </a:p>
          <a:p>
            <a:pPr marL="109728" indent="0" algn="just">
              <a:buNone/>
            </a:pPr>
            <a:r>
              <a:rPr lang="pl-PL" sz="4000" b="1" dirty="0"/>
              <a:t>Lokalizacja: </a:t>
            </a:r>
            <a:r>
              <a:rPr lang="pl-PL" sz="4000" dirty="0"/>
              <a:t>Sołectwo Banino, </a:t>
            </a:r>
          </a:p>
          <a:p>
            <a:pPr marL="109728" indent="0" algn="just">
              <a:buNone/>
            </a:pPr>
            <a:r>
              <a:rPr lang="pl-PL" sz="4000" b="1" dirty="0"/>
              <a:t>UZASADNIENIE:</a:t>
            </a:r>
          </a:p>
          <a:p>
            <a:pPr marL="109728" indent="0" algn="just">
              <a:buNone/>
            </a:pPr>
            <a:r>
              <a:rPr lang="pl-PL" sz="2800" dirty="0"/>
              <a:t>- Integracja lokalnej społeczności poprzez sport</a:t>
            </a:r>
          </a:p>
          <a:p>
            <a:pPr marL="109728" indent="0" algn="just">
              <a:buNone/>
            </a:pPr>
            <a:r>
              <a:rPr lang="pl-PL" sz="2800" dirty="0"/>
              <a:t>- Montaż ławek parkowych </a:t>
            </a:r>
          </a:p>
          <a:p>
            <a:pPr marL="109728" indent="0" algn="just">
              <a:buNone/>
            </a:pPr>
            <a:r>
              <a:rPr lang="pl-PL" sz="2800" dirty="0"/>
              <a:t>- nasadzenia drzew</a:t>
            </a:r>
          </a:p>
          <a:p>
            <a:pPr marL="109728" indent="0" algn="just">
              <a:buNone/>
            </a:pPr>
            <a:r>
              <a:rPr lang="pl-PL" sz="2800" dirty="0"/>
              <a:t>- budowa wybiegu dla psów</a:t>
            </a:r>
          </a:p>
          <a:p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CF92EEC9-2271-0874-F5B3-245D3932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301006"/>
          </a:xfrm>
        </p:spPr>
        <p:txBody>
          <a:bodyPr>
            <a:noAutofit/>
          </a:bodyPr>
          <a:lstStyle/>
          <a:p>
            <a:r>
              <a:rPr lang="pl-PL" sz="2400" dirty="0"/>
              <a:t>9. Adaptacja korony zbiornika retencyjnego na granicy Banina i Rębiechowa na teren rekreacyjno-spacerowy.</a:t>
            </a:r>
          </a:p>
        </p:txBody>
      </p:sp>
    </p:spTree>
    <p:extLst>
      <p:ext uri="{BB962C8B-B14F-4D97-AF65-F5344CB8AC3E}">
        <p14:creationId xmlns:p14="http://schemas.microsoft.com/office/powerpoint/2010/main" val="2902997756"/>
      </p:ext>
    </p:extLst>
  </p:cSld>
  <p:clrMapOvr>
    <a:masterClrMapping/>
  </p:clrMapOvr>
  <p:transition spd="med"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181E66B-5778-1F48-66EF-AD480EA85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</p:spPr>
      </p:pic>
    </p:spTree>
    <p:extLst>
      <p:ext uri="{BB962C8B-B14F-4D97-AF65-F5344CB8AC3E}">
        <p14:creationId xmlns:p14="http://schemas.microsoft.com/office/powerpoint/2010/main" val="903231980"/>
      </p:ext>
    </p:extLst>
  </p:cSld>
  <p:clrMapOvr>
    <a:masterClrMapping/>
  </p:clrMapOvr>
  <p:transition spd="med">
    <p:dissolv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r>
              <a:rPr lang="pl-PL" sz="4400" dirty="0"/>
              <a:t>DZIĘKUJEMY ZA UWAGĘ</a:t>
            </a:r>
          </a:p>
          <a:p>
            <a:pPr algn="ctr">
              <a:buNone/>
            </a:pPr>
            <a:endParaRPr lang="pl-PL" sz="4400" dirty="0"/>
          </a:p>
          <a:p>
            <a:pPr algn="ctr">
              <a:buNone/>
            </a:pPr>
            <a:r>
              <a:rPr lang="pl-PL" sz="4400" dirty="0"/>
              <a:t>PYTANIA??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pPr algn="ctr"/>
            <a:r>
              <a:rPr lang="pl-PL" dirty="0"/>
              <a:t>KONIEC</a:t>
            </a:r>
          </a:p>
        </p:txBody>
      </p:sp>
    </p:spTree>
    <p:extLst>
      <p:ext uri="{BB962C8B-B14F-4D97-AF65-F5344CB8AC3E}">
        <p14:creationId xmlns:p14="http://schemas.microsoft.com/office/powerpoint/2010/main" val="218059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B7C26883-100B-4BCE-414D-F604AA62C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49"/>
            <a:ext cx="8229600" cy="1143000"/>
          </a:xfrm>
        </p:spPr>
        <p:txBody>
          <a:bodyPr/>
          <a:lstStyle/>
          <a:p>
            <a:pPr algn="ctr"/>
            <a:r>
              <a:rPr lang="pl-PL" dirty="0"/>
              <a:t>WNIOSEK NUMER 1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4AD9724D-3C67-442C-23D7-E33458755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" y="836712"/>
            <a:ext cx="9142577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90794"/>
      </p:ext>
    </p:extLst>
  </p:cSld>
  <p:clrMapOvr>
    <a:masterClrMapping/>
  </p:clrMapOvr>
  <p:transition spd="med">
    <p:dissolv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954A512B-2C51-D810-5269-4F094A657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WNIOSEK NUMER 2</a:t>
            </a:r>
          </a:p>
        </p:txBody>
      </p:sp>
      <p:pic>
        <p:nvPicPr>
          <p:cNvPr id="4" name="Symbol zastępczy zawartości 4">
            <a:extLst>
              <a:ext uri="{FF2B5EF4-FFF2-40B4-BE49-F238E27FC236}">
                <a16:creationId xmlns:a16="http://schemas.microsoft.com/office/drawing/2014/main" id="{E109A2C8-7DD6-C9A6-84D5-94E5C2290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4744"/>
            <a:ext cx="9144000" cy="5733256"/>
          </a:xfrm>
        </p:spPr>
      </p:pic>
    </p:spTree>
    <p:extLst>
      <p:ext uri="{BB962C8B-B14F-4D97-AF65-F5344CB8AC3E}">
        <p14:creationId xmlns:p14="http://schemas.microsoft.com/office/powerpoint/2010/main" val="139359873"/>
      </p:ext>
    </p:extLst>
  </p:cSld>
  <p:clrMapOvr>
    <a:masterClrMapping/>
  </p:clrMapOvr>
  <p:transition spd="med">
    <p:dissolv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65807" y="3212976"/>
            <a:ext cx="8229600" cy="2952328"/>
          </a:xfrm>
        </p:spPr>
        <p:txBody>
          <a:bodyPr>
            <a:normAutofit fontScale="32500" lnSpcReduction="20000"/>
          </a:bodyPr>
          <a:lstStyle/>
          <a:p>
            <a:pPr marL="109728" indent="0" algn="ctr">
              <a:buNone/>
            </a:pPr>
            <a:endParaRPr lang="pl-PL" sz="6600" b="1" dirty="0">
              <a:solidFill>
                <a:srgbClr val="FF0000"/>
              </a:solidFill>
              <a:hlinkClick r:id="rId2"/>
            </a:endParaRPr>
          </a:p>
          <a:p>
            <a:pPr marL="109728" indent="0" algn="ctr">
              <a:buNone/>
            </a:pPr>
            <a:r>
              <a:rPr lang="pl-PL" sz="6700" b="1" dirty="0">
                <a:hlinkClick r:id="rId2"/>
              </a:rPr>
              <a:t>soltysbanino@wp.pl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3"/>
              </a:rPr>
              <a:t>solectwobanino@wp.pl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4"/>
              </a:rPr>
              <a:t>www.radabanino.pl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5"/>
              </a:rPr>
              <a:t>www.facebook/solectwobanino.pl</a:t>
            </a:r>
            <a:endParaRPr lang="pl-PL" sz="6700" b="1" dirty="0"/>
          </a:p>
          <a:p>
            <a:pPr marL="109728" indent="0" algn="ctr">
              <a:buNone/>
            </a:pPr>
            <a:endParaRPr lang="pl-PL" sz="65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2656"/>
            <a:ext cx="549130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4508</TotalTime>
  <Words>1818</Words>
  <Application>Microsoft Office PowerPoint</Application>
  <PresentationFormat>Pokaz na ekranie (4:3)</PresentationFormat>
  <Paragraphs>340</Paragraphs>
  <Slides>59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59</vt:i4>
      </vt:variant>
    </vt:vector>
  </HeadingPairs>
  <TitlesOfParts>
    <vt:vector size="67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Hol</vt:lpstr>
      <vt:lpstr>           WNIOSEK o przyznanie środków z funduszu sołeckiego na 2025r.  </vt:lpstr>
      <vt:lpstr>FUNDUSZ SOŁECKI 2022</vt:lpstr>
      <vt:lpstr>FUNDUSZ SOŁECKI 2023</vt:lpstr>
      <vt:lpstr>FUNDUSZ SOŁECKI 2024</vt:lpstr>
      <vt:lpstr>Prezentacja programu PowerPoint</vt:lpstr>
      <vt:lpstr>Prezentacja programu PowerPoint</vt:lpstr>
      <vt:lpstr> Wnioski Rady Sołeckiej do budżetu Gminy Żukowo na rok 2025.</vt:lpstr>
      <vt:lpstr>Prezentacja programu PowerPoint</vt:lpstr>
      <vt:lpstr>Prezentacja programu PowerPoint</vt:lpstr>
      <vt:lpstr>Prezentacja programu PowerPoint</vt:lpstr>
      <vt:lpstr>Prezentacja programu PowerPoint</vt:lpstr>
      <vt:lpstr>WSPÓLNY WNIOSEK RADY SOŁECKIEJ I MIESZKAŃCÓW SOŁECTWA BANINO  O PRZYZNANIE ŚRODKÓW  Z FUNDUSZU SOŁECKIEGO NA ROK 2025  Wpłynęło 17 wniosków od mieszkańców.</vt:lpstr>
      <vt:lpstr>Prezentacja programu PowerPoint</vt:lpstr>
      <vt:lpstr>Prezentacja programu PowerPoint</vt:lpstr>
      <vt:lpstr>1. Kontynuacja budowy chodnika ul. Rolnicza </vt:lpstr>
      <vt:lpstr>2. Zakup i ułożenie płyt YOMB na ulicy Letniej  264 szt. 50mb</vt:lpstr>
      <vt:lpstr>3. Zakup i ułożenie płyt YOMB na ulicy Kubusia Puchatka 264 szt. 50mb</vt:lpstr>
      <vt:lpstr>4. Zakup i ułożenie płyt YOMB na ulicy Wspólnej 264 szt. 50mb</vt:lpstr>
      <vt:lpstr>5. Zakup i ułożenie płyt YOMB na ulicy Zdrojowej 264 szt. 50mb</vt:lpstr>
      <vt:lpstr>6. Zakup i ułożenie płyt YOMB na ulicy Wrzosowej 264 szt. 50mb</vt:lpstr>
      <vt:lpstr>7. Zakup i montaż 2  opraw świetlnych wraz z słupami na ul. Wodnika zgodnie z istniejącym projektem.</vt:lpstr>
      <vt:lpstr>8. Zakup i montaż 2  opraw świetlnych wraz z słupami na ul. Malinowej zgodnie z istniejącym projektem.</vt:lpstr>
      <vt:lpstr>9. Zakup i montaż 2  opraw świetlnych wraz z słupami na ul. Dębowej zgodnie z istniejącym projektem.</vt:lpstr>
      <vt:lpstr>10. Zakup i montaż 2  opraw świetlnych wraz z słupami na ul. Ogrodowej zgodnie z istniejącym projektem.</vt:lpstr>
      <vt:lpstr>11. Zakup i montaż 2  opraw świetlnych wraz z słupami na ul. Kubusia Puchatka zgodnie z istniejącym projektem.</vt:lpstr>
      <vt:lpstr>12. Zakup i montaż 2  opraw świetlnych wraz z słupami na ul. Radosnej zgodnie z istniejącym projektem.</vt:lpstr>
      <vt:lpstr>13. Zakup i montaż 2  opraw świetlnych wraz z słupami na ul. Halnej zgodnie z istniejącym projektem.</vt:lpstr>
      <vt:lpstr>14. Zakup i montaż 2  opraw świetlnych wraz z słupami na ul. Kalinowej zgodnie z istniejącym projektem.</vt:lpstr>
      <vt:lpstr>15. Wykonanie dokumentacji projektowej oświetlenia ulicy Nad Doliną</vt:lpstr>
      <vt:lpstr>16. Szkoła Podstawowa nr 1 - zakup wyposażenia kącika przyrodniczego</vt:lpstr>
      <vt:lpstr>17. Szkoła Podstawowa nr 2 - zakup pomocy dydaktycznych</vt:lpstr>
      <vt:lpstr>18. Zakup sprzętu służącego poprawie bezpieczeństwa i ochronie przeciwpożarowej mieszkańców:  OSP BANINO - zestaw pralnico-wirówka + suszarka + dozownik i detergenty FAGOR do ubrań specjalnych </vt:lpstr>
      <vt:lpstr>Prezentacja programu PowerPoint</vt:lpstr>
      <vt:lpstr> 19. Koszty utrzymania strony internetowej www.radabanino.pl </vt:lpstr>
      <vt:lpstr>20. Zakup książek do Biblioteki Samorządowej filia Banino.</vt:lpstr>
      <vt:lpstr>21. Zakup drzew i wyposażenia na place zabaw.</vt:lpstr>
      <vt:lpstr>Prezentacja programu PowerPoint</vt:lpstr>
      <vt:lpstr>KONIEC</vt:lpstr>
      <vt:lpstr>WNIOSEK NUMER 2 O PRZYZNANIE ŚRODKÓW  Z FUNDUSZU SOŁECKIEGO NA ROK 2025 </vt:lpstr>
      <vt:lpstr>1. Szkoła Podstawowa nr 1 - zakup wyposażenia kącika przyrodniczego</vt:lpstr>
      <vt:lpstr>2. Szkoła Podstawowa nr 2 - zakup pomocy dydaktycznych</vt:lpstr>
      <vt:lpstr>3. Zakup sprzętu służącego poprawie bezpieczeństwa i ochronie przeciwpożarowej mieszkańców:  OSP BANINO - zestaw pralnico-wirówka + suszarka + dozownik i detergenty FAGOR do ubrań specjalnych </vt:lpstr>
      <vt:lpstr>Prezentacja programu PowerPoint</vt:lpstr>
      <vt:lpstr> 4. Koszty utrzymania strony internetowej www.radabanino.pl </vt:lpstr>
      <vt:lpstr>5. Zakup książek do Biblioteki Samorządowej filia Banino.</vt:lpstr>
      <vt:lpstr>6. Organizacja Festynu</vt:lpstr>
      <vt:lpstr>7. Zakup drzew i wyposażenia na place zabaw.</vt:lpstr>
      <vt:lpstr>8. Budowa boiska wielofunkcyjnego na ulicy Księżycowej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9. Adaptacja korony zbiornika retencyjnego na granicy Banina i Rębiechowa na teren rekreacyjno-spacerowy.</vt:lpstr>
      <vt:lpstr>Prezentacja programu PowerPoint</vt:lpstr>
      <vt:lpstr>KONIEC</vt:lpstr>
      <vt:lpstr>WNIOSEK NUMER 1</vt:lpstr>
      <vt:lpstr>WNIOSEK NUMER 2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WNIOSEK o przyznanie środków z funduszu sołeckiego na 2016r.</dc:title>
  <dc:creator>KOZA</dc:creator>
  <cp:lastModifiedBy>Wojciech Koza-Zatoński</cp:lastModifiedBy>
  <cp:revision>207</cp:revision>
  <dcterms:created xsi:type="dcterms:W3CDTF">2015-09-23T18:28:55Z</dcterms:created>
  <dcterms:modified xsi:type="dcterms:W3CDTF">2024-09-18T21:19:59Z</dcterms:modified>
</cp:coreProperties>
</file>