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3"/>
  </p:notesMasterIdLst>
  <p:sldIdLst>
    <p:sldId id="256" r:id="rId2"/>
    <p:sldId id="280" r:id="rId3"/>
    <p:sldId id="258" r:id="rId4"/>
    <p:sldId id="279" r:id="rId5"/>
    <p:sldId id="323" r:id="rId6"/>
    <p:sldId id="315" r:id="rId7"/>
    <p:sldId id="281" r:id="rId8"/>
    <p:sldId id="334" r:id="rId9"/>
    <p:sldId id="317" r:id="rId10"/>
    <p:sldId id="325" r:id="rId11"/>
    <p:sldId id="337" r:id="rId12"/>
    <p:sldId id="326" r:id="rId13"/>
    <p:sldId id="339" r:id="rId14"/>
    <p:sldId id="300" r:id="rId15"/>
    <p:sldId id="308" r:id="rId16"/>
    <p:sldId id="338" r:id="rId17"/>
    <p:sldId id="309" r:id="rId18"/>
    <p:sldId id="327" r:id="rId19"/>
    <p:sldId id="328" r:id="rId20"/>
    <p:sldId id="321" r:id="rId21"/>
    <p:sldId id="290" r:id="rId22"/>
    <p:sldId id="294" r:id="rId23"/>
    <p:sldId id="322" r:id="rId24"/>
    <p:sldId id="329" r:id="rId25"/>
    <p:sldId id="341" r:id="rId26"/>
    <p:sldId id="301" r:id="rId27"/>
    <p:sldId id="295" r:id="rId28"/>
    <p:sldId id="344" r:id="rId29"/>
    <p:sldId id="312" r:id="rId30"/>
    <p:sldId id="316" r:id="rId31"/>
    <p:sldId id="261" r:id="rId32"/>
    <p:sldId id="274" r:id="rId33"/>
    <p:sldId id="320" r:id="rId34"/>
    <p:sldId id="314" r:id="rId35"/>
    <p:sldId id="336" r:id="rId36"/>
    <p:sldId id="330" r:id="rId37"/>
    <p:sldId id="331" r:id="rId38"/>
    <p:sldId id="335" r:id="rId39"/>
    <p:sldId id="332" r:id="rId40"/>
    <p:sldId id="340" r:id="rId41"/>
    <p:sldId id="333" r:id="rId42"/>
    <p:sldId id="345" r:id="rId43"/>
    <p:sldId id="304" r:id="rId44"/>
    <p:sldId id="305" r:id="rId45"/>
    <p:sldId id="346" r:id="rId46"/>
    <p:sldId id="306" r:id="rId47"/>
    <p:sldId id="307" r:id="rId48"/>
    <p:sldId id="324" r:id="rId49"/>
    <p:sldId id="342" r:id="rId50"/>
    <p:sldId id="343" r:id="rId51"/>
    <p:sldId id="298" r:id="rId52"/>
  </p:sldIdLst>
  <p:sldSz cx="9144000" cy="5143500" type="screen16x9"/>
  <p:notesSz cx="6858000" cy="9144000"/>
  <p:defaultTextStyle>
    <a:lvl1pPr marL="0" algn="l" rtl="0" latinLnBrk="0">
      <a:defRPr lang="pl-PL" sz="1800" kern="1200">
        <a:solidFill>
          <a:schemeClr val="tx1"/>
        </a:solidFill>
        <a:latin typeface="+mn-lt"/>
        <a:ea typeface="+mn-ea"/>
        <a:cs typeface="+mn-cs"/>
      </a:defRPr>
    </a:lvl1pPr>
    <a:lvl2pPr marL="457200" algn="l" rtl="0" latinLnBrk="0">
      <a:defRPr lang="pl-PL" sz="1800" kern="1200">
        <a:solidFill>
          <a:schemeClr val="tx1"/>
        </a:solidFill>
        <a:latin typeface="+mn-lt"/>
        <a:ea typeface="+mn-ea"/>
        <a:cs typeface="+mn-cs"/>
      </a:defRPr>
    </a:lvl2pPr>
    <a:lvl3pPr marL="914400" algn="l" rtl="0" latinLnBrk="0">
      <a:defRPr lang="pl-PL" sz="1800" kern="1200">
        <a:solidFill>
          <a:schemeClr val="tx1"/>
        </a:solidFill>
        <a:latin typeface="+mn-lt"/>
        <a:ea typeface="+mn-ea"/>
        <a:cs typeface="+mn-cs"/>
      </a:defRPr>
    </a:lvl3pPr>
    <a:lvl4pPr marL="1371600" algn="l" rtl="0" latinLnBrk="0">
      <a:defRPr lang="pl-PL" sz="1800" kern="1200">
        <a:solidFill>
          <a:schemeClr val="tx1"/>
        </a:solidFill>
        <a:latin typeface="+mn-lt"/>
        <a:ea typeface="+mn-ea"/>
        <a:cs typeface="+mn-cs"/>
      </a:defRPr>
    </a:lvl4pPr>
    <a:lvl5pPr marL="1828800" algn="l" rtl="0" latinLnBrk="0">
      <a:defRPr lang="pl-PL" sz="1800" kern="1200">
        <a:solidFill>
          <a:schemeClr val="tx1"/>
        </a:solidFill>
        <a:latin typeface="+mn-lt"/>
        <a:ea typeface="+mn-ea"/>
        <a:cs typeface="+mn-cs"/>
      </a:defRPr>
    </a:lvl5pPr>
    <a:lvl6pPr marL="2286000" algn="l" rtl="0" latinLnBrk="0">
      <a:defRPr lang="pl-PL" sz="1800" kern="1200">
        <a:solidFill>
          <a:schemeClr val="tx1"/>
        </a:solidFill>
        <a:latin typeface="+mn-lt"/>
        <a:ea typeface="+mn-ea"/>
        <a:cs typeface="+mn-cs"/>
      </a:defRPr>
    </a:lvl6pPr>
    <a:lvl7pPr marL="2743200" algn="l" rtl="0" latinLnBrk="0">
      <a:defRPr lang="pl-PL" sz="1800" kern="1200">
        <a:solidFill>
          <a:schemeClr val="tx1"/>
        </a:solidFill>
        <a:latin typeface="+mn-lt"/>
        <a:ea typeface="+mn-ea"/>
        <a:cs typeface="+mn-cs"/>
      </a:defRPr>
    </a:lvl7pPr>
    <a:lvl8pPr marL="3200400" algn="l" rtl="0" latinLnBrk="0">
      <a:defRPr lang="pl-PL" sz="1800" kern="1200">
        <a:solidFill>
          <a:schemeClr val="tx1"/>
        </a:solidFill>
        <a:latin typeface="+mn-lt"/>
        <a:ea typeface="+mn-ea"/>
        <a:cs typeface="+mn-cs"/>
      </a:defRPr>
    </a:lvl8pPr>
    <a:lvl9pPr marL="3657600" algn="l" rtl="0" latinLnBrk="0">
      <a:defRPr lang="pl-PL"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18" autoAdjust="0"/>
    <p:restoredTop sz="87621" autoAdjust="0"/>
  </p:normalViewPr>
  <p:slideViewPr>
    <p:cSldViewPr>
      <p:cViewPr varScale="1">
        <p:scale>
          <a:sx n="84" d="100"/>
          <a:sy n="84" d="100"/>
        </p:scale>
        <p:origin x="444" y="7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latinLnBrk="0">
              <a:defRPr lang="pl-PL" sz="1200"/>
            </a:lvl1pPr>
            <a:extLst/>
          </a:lstStyle>
          <a:p>
            <a:endParaRPr lang="pl-PL"/>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latinLnBrk="0">
              <a:defRPr lang="pl-PL" sz="1200"/>
            </a:lvl1pPr>
            <a:extLst/>
          </a:lstStyle>
          <a:p>
            <a:fld id="{A8ADFD5B-A66C-449C-B6E8-FB716D07777D}" type="datetimeFigureOut">
              <a:rPr lang="cs-CZ"/>
              <a:pPr/>
              <a:t>13.03.2024</a:t>
            </a:fld>
            <a:endParaRPr lang="pl-PL"/>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pl-PL"/>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latinLnBrk="0">
              <a:defRPr lang="pl-PL" sz="1200"/>
            </a:lvl1pPr>
            <a:extLst/>
          </a:lstStyle>
          <a:p>
            <a:endParaRPr lang="pl-P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pl-PL" sz="1200"/>
            </a:lvl1pPr>
            <a:extLst/>
          </a:lstStyle>
          <a:p>
            <a:fld id="{CA5D3BF3-D352-46FC-8343-31F56E6730EA}" type="slidenum">
              <a:rPr/>
              <a:pPr/>
              <a:t>‹#›</a:t>
            </a:fld>
            <a:endParaRPr lang="pl-PL"/>
          </a:p>
        </p:txBody>
      </p:sp>
    </p:spTree>
    <p:extLst>
      <p:ext uri="{BB962C8B-B14F-4D97-AF65-F5344CB8AC3E}">
        <p14:creationId xmlns:p14="http://schemas.microsoft.com/office/powerpoint/2010/main" val="1084417629"/>
      </p:ext>
    </p:extLst>
  </p:cSld>
  <p:clrMap bg1="lt1" tx1="dk1" bg2="lt2" tx2="dk2" accent1="accent1" accent2="accent2" accent3="accent3" accent4="accent4" accent5="accent5" accent6="accent6" hlink="hlink" folHlink="folHlink"/>
  <p:notesStyle>
    <a:lvl1pPr marL="0" algn="l" rtl="0" latinLnBrk="0">
      <a:defRPr lang="pl-PL" sz="1200" kern="1200">
        <a:solidFill>
          <a:schemeClr val="tx1"/>
        </a:solidFill>
        <a:latin typeface="+mn-lt"/>
        <a:ea typeface="+mn-ea"/>
        <a:cs typeface="+mn-cs"/>
      </a:defRPr>
    </a:lvl1pPr>
    <a:lvl2pPr marL="457200" algn="l" rtl="0" latinLnBrk="0">
      <a:defRPr lang="pl-PL" sz="1200" kern="1200">
        <a:solidFill>
          <a:schemeClr val="tx1"/>
        </a:solidFill>
        <a:latin typeface="+mn-lt"/>
        <a:ea typeface="+mn-ea"/>
        <a:cs typeface="+mn-cs"/>
      </a:defRPr>
    </a:lvl2pPr>
    <a:lvl3pPr marL="914400" algn="l" rtl="0" latinLnBrk="0">
      <a:defRPr lang="pl-PL" sz="1200" kern="1200">
        <a:solidFill>
          <a:schemeClr val="tx1"/>
        </a:solidFill>
        <a:latin typeface="+mn-lt"/>
        <a:ea typeface="+mn-ea"/>
        <a:cs typeface="+mn-cs"/>
      </a:defRPr>
    </a:lvl3pPr>
    <a:lvl4pPr marL="1371600" algn="l" rtl="0" latinLnBrk="0">
      <a:defRPr lang="pl-PL" sz="1200" kern="1200">
        <a:solidFill>
          <a:schemeClr val="tx1"/>
        </a:solidFill>
        <a:latin typeface="+mn-lt"/>
        <a:ea typeface="+mn-ea"/>
        <a:cs typeface="+mn-cs"/>
      </a:defRPr>
    </a:lvl4pPr>
    <a:lvl5pPr marL="1828800" algn="l" rtl="0" latinLnBrk="0">
      <a:defRPr lang="pl-PL" sz="1200" kern="1200">
        <a:solidFill>
          <a:schemeClr val="tx1"/>
        </a:solidFill>
        <a:latin typeface="+mn-lt"/>
        <a:ea typeface="+mn-ea"/>
        <a:cs typeface="+mn-cs"/>
      </a:defRPr>
    </a:lvl5pPr>
    <a:lvl6pPr marL="2286000" algn="l" rtl="0" latinLnBrk="0">
      <a:defRPr lang="pl-PL" sz="1200" kern="1200">
        <a:solidFill>
          <a:schemeClr val="tx1"/>
        </a:solidFill>
        <a:latin typeface="+mn-lt"/>
        <a:ea typeface="+mn-ea"/>
        <a:cs typeface="+mn-cs"/>
      </a:defRPr>
    </a:lvl6pPr>
    <a:lvl7pPr marL="2743200" algn="l" rtl="0" latinLnBrk="0">
      <a:defRPr lang="pl-PL" sz="1200" kern="1200">
        <a:solidFill>
          <a:schemeClr val="tx1"/>
        </a:solidFill>
        <a:latin typeface="+mn-lt"/>
        <a:ea typeface="+mn-ea"/>
        <a:cs typeface="+mn-cs"/>
      </a:defRPr>
    </a:lvl7pPr>
    <a:lvl8pPr marL="3200400" algn="l" rtl="0" latinLnBrk="0">
      <a:defRPr lang="pl-PL" sz="1200" kern="1200">
        <a:solidFill>
          <a:schemeClr val="tx1"/>
        </a:solidFill>
        <a:latin typeface="+mn-lt"/>
        <a:ea typeface="+mn-ea"/>
        <a:cs typeface="+mn-cs"/>
      </a:defRPr>
    </a:lvl8pPr>
    <a:lvl9pPr marL="3657600" algn="l" rtl="0" latinLnBrk="0">
      <a:defRPr lang="pl-PL"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a:t>
            </a:fld>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3</a:t>
            </a:fld>
            <a:endParaRPr 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4</a:t>
            </a:fld>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6</a:t>
            </a:fld>
            <a:endParaRPr lang="pl-PL"/>
          </a:p>
        </p:txBody>
      </p:sp>
    </p:spTree>
    <p:extLst>
      <p:ext uri="{BB962C8B-B14F-4D97-AF65-F5344CB8AC3E}">
        <p14:creationId xmlns:p14="http://schemas.microsoft.com/office/powerpoint/2010/main" val="3418648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7</a:t>
            </a:fld>
            <a:endParaRPr 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9</a:t>
            </a:fld>
            <a:endParaRPr lang="pl-PL"/>
          </a:p>
        </p:txBody>
      </p:sp>
    </p:spTree>
    <p:extLst>
      <p:ext uri="{BB962C8B-B14F-4D97-AF65-F5344CB8AC3E}">
        <p14:creationId xmlns:p14="http://schemas.microsoft.com/office/powerpoint/2010/main" val="2588175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10</a:t>
            </a:fld>
            <a:endParaRPr lang="pl-PL"/>
          </a:p>
        </p:txBody>
      </p:sp>
    </p:spTree>
    <p:extLst>
      <p:ext uri="{BB962C8B-B14F-4D97-AF65-F5344CB8AC3E}">
        <p14:creationId xmlns:p14="http://schemas.microsoft.com/office/powerpoint/2010/main" val="2776510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12</a:t>
            </a:fld>
            <a:endParaRPr lang="pl-PL"/>
          </a:p>
        </p:txBody>
      </p:sp>
    </p:spTree>
    <p:extLst>
      <p:ext uri="{BB962C8B-B14F-4D97-AF65-F5344CB8AC3E}">
        <p14:creationId xmlns:p14="http://schemas.microsoft.com/office/powerpoint/2010/main" val="3985379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14</a:t>
            </a:fld>
            <a:endParaRPr lang="pl-PL"/>
          </a:p>
        </p:txBody>
      </p:sp>
    </p:spTree>
    <p:extLst>
      <p:ext uri="{BB962C8B-B14F-4D97-AF65-F5344CB8AC3E}">
        <p14:creationId xmlns:p14="http://schemas.microsoft.com/office/powerpoint/2010/main" val="2832803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15</a:t>
            </a:fld>
            <a:endParaRPr lang="pl-PL"/>
          </a:p>
        </p:txBody>
      </p:sp>
    </p:spTree>
    <p:extLst>
      <p:ext uri="{BB962C8B-B14F-4D97-AF65-F5344CB8AC3E}">
        <p14:creationId xmlns:p14="http://schemas.microsoft.com/office/powerpoint/2010/main" val="3903970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17</a:t>
            </a:fld>
            <a:endParaRPr lang="pl-PL"/>
          </a:p>
        </p:txBody>
      </p:sp>
    </p:spTree>
    <p:extLst>
      <p:ext uri="{BB962C8B-B14F-4D97-AF65-F5344CB8AC3E}">
        <p14:creationId xmlns:p14="http://schemas.microsoft.com/office/powerpoint/2010/main" val="3486994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18</a:t>
            </a:fld>
            <a:endParaRPr lang="pl-PL"/>
          </a:p>
        </p:txBody>
      </p:sp>
    </p:spTree>
    <p:extLst>
      <p:ext uri="{BB962C8B-B14F-4D97-AF65-F5344CB8AC3E}">
        <p14:creationId xmlns:p14="http://schemas.microsoft.com/office/powerpoint/2010/main" val="3373840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19</a:t>
            </a:fld>
            <a:endParaRPr lang="pl-PL"/>
          </a:p>
        </p:txBody>
      </p:sp>
    </p:spTree>
    <p:extLst>
      <p:ext uri="{BB962C8B-B14F-4D97-AF65-F5344CB8AC3E}">
        <p14:creationId xmlns:p14="http://schemas.microsoft.com/office/powerpoint/2010/main" val="498057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21</a:t>
            </a:fld>
            <a:endParaRPr lang="pl-P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22</a:t>
            </a:fld>
            <a:endParaRPr lang="pl-P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24</a:t>
            </a:fld>
            <a:endParaRPr lang="pl-PL"/>
          </a:p>
        </p:txBody>
      </p:sp>
    </p:spTree>
    <p:extLst>
      <p:ext uri="{BB962C8B-B14F-4D97-AF65-F5344CB8AC3E}">
        <p14:creationId xmlns:p14="http://schemas.microsoft.com/office/powerpoint/2010/main" val="19324126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26</a:t>
            </a:fld>
            <a:endParaRPr lang="pl-PL"/>
          </a:p>
        </p:txBody>
      </p:sp>
    </p:spTree>
    <p:extLst>
      <p:ext uri="{BB962C8B-B14F-4D97-AF65-F5344CB8AC3E}">
        <p14:creationId xmlns:p14="http://schemas.microsoft.com/office/powerpoint/2010/main" val="612306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27</a:t>
            </a:fld>
            <a:endParaRPr lang="pl-PL"/>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29</a:t>
            </a:fld>
            <a:endParaRPr lang="pl-PL"/>
          </a:p>
        </p:txBody>
      </p:sp>
    </p:spTree>
    <p:extLst>
      <p:ext uri="{BB962C8B-B14F-4D97-AF65-F5344CB8AC3E}">
        <p14:creationId xmlns:p14="http://schemas.microsoft.com/office/powerpoint/2010/main" val="3153596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30</a:t>
            </a:fld>
            <a:endParaRPr lang="pl-PL"/>
          </a:p>
        </p:txBody>
      </p:sp>
    </p:spTree>
    <p:extLst>
      <p:ext uri="{BB962C8B-B14F-4D97-AF65-F5344CB8AC3E}">
        <p14:creationId xmlns:p14="http://schemas.microsoft.com/office/powerpoint/2010/main" val="1591302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31</a:t>
            </a:fld>
            <a:endParaRPr lang="pl-PL"/>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32</a:t>
            </a:fld>
            <a:endParaRPr lang="pl-PL"/>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34</a:t>
            </a:fld>
            <a:endParaRPr lang="pl-PL"/>
          </a:p>
        </p:txBody>
      </p:sp>
    </p:spTree>
    <p:extLst>
      <p:ext uri="{BB962C8B-B14F-4D97-AF65-F5344CB8AC3E}">
        <p14:creationId xmlns:p14="http://schemas.microsoft.com/office/powerpoint/2010/main" val="39738449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36</a:t>
            </a:fld>
            <a:endParaRPr lang="pl-PL"/>
          </a:p>
        </p:txBody>
      </p:sp>
    </p:spTree>
    <p:extLst>
      <p:ext uri="{BB962C8B-B14F-4D97-AF65-F5344CB8AC3E}">
        <p14:creationId xmlns:p14="http://schemas.microsoft.com/office/powerpoint/2010/main" val="18753795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37</a:t>
            </a:fld>
            <a:endParaRPr lang="pl-PL"/>
          </a:p>
        </p:txBody>
      </p:sp>
    </p:spTree>
    <p:extLst>
      <p:ext uri="{BB962C8B-B14F-4D97-AF65-F5344CB8AC3E}">
        <p14:creationId xmlns:p14="http://schemas.microsoft.com/office/powerpoint/2010/main" val="2639981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39</a:t>
            </a:fld>
            <a:endParaRPr lang="pl-PL"/>
          </a:p>
        </p:txBody>
      </p:sp>
    </p:spTree>
    <p:extLst>
      <p:ext uri="{BB962C8B-B14F-4D97-AF65-F5344CB8AC3E}">
        <p14:creationId xmlns:p14="http://schemas.microsoft.com/office/powerpoint/2010/main" val="785654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43</a:t>
            </a:fld>
            <a:endParaRPr lang="pl-PL"/>
          </a:p>
        </p:txBody>
      </p:sp>
    </p:spTree>
    <p:extLst>
      <p:ext uri="{BB962C8B-B14F-4D97-AF65-F5344CB8AC3E}">
        <p14:creationId xmlns:p14="http://schemas.microsoft.com/office/powerpoint/2010/main" val="4183120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44</a:t>
            </a:fld>
            <a:endParaRPr lang="pl-PL"/>
          </a:p>
        </p:txBody>
      </p:sp>
    </p:spTree>
    <p:extLst>
      <p:ext uri="{BB962C8B-B14F-4D97-AF65-F5344CB8AC3E}">
        <p14:creationId xmlns:p14="http://schemas.microsoft.com/office/powerpoint/2010/main" val="3217841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46</a:t>
            </a:fld>
            <a:endParaRPr lang="pl-PL"/>
          </a:p>
        </p:txBody>
      </p:sp>
    </p:spTree>
    <p:extLst>
      <p:ext uri="{BB962C8B-B14F-4D97-AF65-F5344CB8AC3E}">
        <p14:creationId xmlns:p14="http://schemas.microsoft.com/office/powerpoint/2010/main" val="19308271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47</a:t>
            </a:fld>
            <a:endParaRPr lang="pl-PL"/>
          </a:p>
        </p:txBody>
      </p:sp>
    </p:spTree>
    <p:extLst>
      <p:ext uri="{BB962C8B-B14F-4D97-AF65-F5344CB8AC3E}">
        <p14:creationId xmlns:p14="http://schemas.microsoft.com/office/powerpoint/2010/main" val="1745445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51</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Slajd tytułowy">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Subtitle 8"/>
          <p:cNvSpPr>
            <a:spLocks noGrp="1"/>
          </p:cNvSpPr>
          <p:nvPr>
            <p:ph type="subTitle" idx="1"/>
          </p:nvPr>
        </p:nvSpPr>
        <p:spPr>
          <a:xfrm>
            <a:off x="2362200" y="4537528"/>
            <a:ext cx="6515100" cy="514350"/>
          </a:xfrm>
        </p:spPr>
        <p:txBody>
          <a:bodyPr anchor="ctr"/>
          <a:lstStyle>
            <a:lvl1pPr marL="0" indent="0" algn="l" eaLnBrk="1" latinLnBrk="0" hangingPunct="1">
              <a:buNone/>
              <a:defRPr kumimoji="0" lang="pl-PL" sz="2800">
                <a:solidFill>
                  <a:srgbClr val="FFFFFF"/>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kumimoji="0" lang="pl-PL"/>
              <a:t>Kliknij, aby edytować styl wzorca podtytułu</a:t>
            </a:r>
            <a:endParaRPr kumimoji="0"/>
          </a:p>
        </p:txBody>
      </p:sp>
      <p:sp>
        <p:nvSpPr>
          <p:cNvPr id="28" name="Date Placeholder 27"/>
          <p:cNvSpPr>
            <a:spLocks noGrp="1"/>
          </p:cNvSpPr>
          <p:nvPr>
            <p:ph type="dt" sz="half" idx="10"/>
          </p:nvPr>
        </p:nvSpPr>
        <p:spPr>
          <a:xfrm>
            <a:off x="76200" y="4551524"/>
            <a:ext cx="2057400" cy="514350"/>
          </a:xfrm>
        </p:spPr>
        <p:txBody>
          <a:bodyPr>
            <a:noAutofit/>
          </a:bodyPr>
          <a:lstStyle>
            <a:lvl1pPr algn="ctr" eaLnBrk="1" latinLnBrk="0" hangingPunct="1">
              <a:defRPr kumimoji="0" lang="pl-PL" sz="2000">
                <a:solidFill>
                  <a:srgbClr val="FFFFFF"/>
                </a:solidFill>
              </a:defRPr>
            </a:lvl1pPr>
            <a:extLst/>
          </a:lstStyle>
          <a:p>
            <a:pPr algn="ctr"/>
            <a:fld id="{047E157E-8DCB-4F70-A0AF-5EB586A91DD4}" type="datetime1">
              <a:rPr kumimoji="0" lang="pl-PL">
                <a:solidFill>
                  <a:srgbClr val="FFFFFF"/>
                </a:solidFill>
              </a:rPr>
              <a:pPr algn="ctr"/>
              <a:t>13.03.2024</a:t>
            </a:fld>
            <a:endParaRPr kumimoji="0" lang="pl-PL" sz="200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eaLnBrk="1" latinLnBrk="0" hangingPunct="1">
              <a:defRPr kumimoji="0" lang="pl-PL">
                <a:solidFill>
                  <a:schemeClr val="tx2"/>
                </a:solidFill>
              </a:defRPr>
            </a:lvl1pPr>
            <a:extLst/>
          </a:lstStyle>
          <a:p>
            <a:pPr algn="r"/>
            <a:endParaRPr kumimoji="0" lang="pl-PL">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eaLnBrk="1" latinLnBrk="0" hangingPunct="1">
              <a:defRPr kumimoji="0" lang="pl-PL">
                <a:solidFill>
                  <a:schemeClr val="tx2"/>
                </a:solidFill>
              </a:defRPr>
            </a:lvl1pPr>
            <a:extLst/>
          </a:lstStyle>
          <a:p>
            <a:fld id="{8F82E0A0-C266-4798-8C8F-B9F91E9DA37E}" type="slidenum">
              <a:rPr kumimoji="0" lang="pl-PL">
                <a:solidFill>
                  <a:schemeClr val="tx2"/>
                </a:solidFill>
              </a:rPr>
              <a:pPr/>
              <a:t>‹#›</a:t>
            </a:fld>
            <a:endParaRPr kumimoji="0" lang="pl-PL">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eaLnBrk="1" latinLnBrk="0" hangingPunct="1">
              <a:defRPr kumimoji="0" lang="pl-PL" cap="all" baseline="0"/>
            </a:lvl1pPr>
            <a:extLst/>
          </a:lstStyle>
          <a:p>
            <a:pPr eaLnBrk="1" latinLnBrk="0" hangingPunct="1"/>
            <a:r>
              <a:rPr kumimoji="0" lang="pl-PL"/>
              <a:t>Kliknij, aby edyt. styl wz. tyt.</a:t>
            </a:r>
            <a:endParaRPr kumimoji="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kład niestandardowy">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0" hangingPunct="1"/>
            <a:r>
              <a:rPr kumimoji="0" lang="pl-PL"/>
              <a:t>Kliknij, aby edyt. styl wz. tyt.</a:t>
            </a:r>
            <a:endParaRPr kumimoji="0"/>
          </a:p>
        </p:txBody>
      </p:sp>
      <p:sp>
        <p:nvSpPr>
          <p:cNvPr id="3" name="Rectangle 2"/>
          <p:cNvSpPr>
            <a:spLocks noGrp="1"/>
          </p:cNvSpPr>
          <p:nvPr>
            <p:ph type="dt" sz="half" idx="10"/>
          </p:nvPr>
        </p:nvSpPr>
        <p:spPr/>
        <p:txBody>
          <a:bodyPr/>
          <a:lstStyle/>
          <a:p>
            <a:fld id="{E4606EA6-EFEA-4C30-9264-4F9291A5780D}" type="datetime1">
              <a:rPr kumimoji="0" lang="cs-CZ"/>
              <a:pPr/>
              <a:t>13.03.2024</a:t>
            </a:fld>
            <a:endParaRPr kumimoji="0" lang="pl-PL"/>
          </a:p>
        </p:txBody>
      </p:sp>
      <p:sp>
        <p:nvSpPr>
          <p:cNvPr id="4" name="Rectangle 3"/>
          <p:cNvSpPr>
            <a:spLocks noGrp="1"/>
          </p:cNvSpPr>
          <p:nvPr>
            <p:ph type="ftr" sz="quarter" idx="11"/>
          </p:nvPr>
        </p:nvSpPr>
        <p:spPr/>
        <p:txBody>
          <a:bodyPr/>
          <a:lstStyle/>
          <a:p>
            <a:endParaRPr kumimoji="0" lang="pl-PL"/>
          </a:p>
        </p:txBody>
      </p:sp>
      <p:sp>
        <p:nvSpPr>
          <p:cNvPr id="5" name="Rectangle 4"/>
          <p:cNvSpPr>
            <a:spLocks noGrp="1"/>
          </p:cNvSpPr>
          <p:nvPr>
            <p:ph type="sldNum" sz="quarter" idx="12"/>
          </p:nvPr>
        </p:nvSpPr>
        <p:spPr/>
        <p:txBody>
          <a:bodyPr/>
          <a:lstStyle/>
          <a:p>
            <a:pPr algn="ctr"/>
            <a:fld id="{8F82E0A0-C266-4798-8C8F-B9F91E9DA37E}" type="slidenum">
              <a:rPr kumimoji="0" lang="pl-PL" sz="1400" b="1">
                <a:solidFill>
                  <a:srgbClr val="FFFFFF"/>
                </a:solidFill>
              </a:rPr>
              <a:pPr algn="ctr"/>
              <a:t>‹#›</a:t>
            </a:fld>
            <a:endParaRPr kumimoji="0" lang="pl-PL"/>
          </a:p>
        </p:txBody>
      </p:sp>
      <p:sp>
        <p:nvSpPr>
          <p:cNvPr id="7" name="Rectangle 6"/>
          <p:cNvSpPr>
            <a:spLocks noGrp="1"/>
          </p:cNvSpPr>
          <p:nvPr>
            <p:ph sz="quarter" idx="13"/>
          </p:nvPr>
        </p:nvSpPr>
        <p:spPr>
          <a:xfrm>
            <a:off x="609600" y="1352550"/>
            <a:ext cx="8153400" cy="32766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eaLnBrk="1" latinLnBrk="0" hangingPunct="1">
              <a:buNone/>
              <a:defRPr kumimoji="0" lang="pl-PL" sz="2800">
                <a:solidFill>
                  <a:schemeClr val="tx2"/>
                </a:solidFill>
              </a:defRPr>
            </a:lvl1pPr>
            <a:lvl2pPr eaLnBrk="1" latinLnBrk="0" hangingPunct="1">
              <a:buNone/>
              <a:defRPr kumimoji="0" lang="pl-PL" sz="1800">
                <a:solidFill>
                  <a:schemeClr val="tx1">
                    <a:tint val="75000"/>
                  </a:schemeClr>
                </a:solidFill>
              </a:defRPr>
            </a:lvl2pPr>
            <a:lvl3pPr eaLnBrk="1" latinLnBrk="0" hangingPunct="1">
              <a:buNone/>
              <a:defRPr kumimoji="0" lang="pl-PL" sz="1600">
                <a:solidFill>
                  <a:schemeClr val="tx1">
                    <a:tint val="75000"/>
                  </a:schemeClr>
                </a:solidFill>
              </a:defRPr>
            </a:lvl3pPr>
            <a:lvl4pPr eaLnBrk="1" latinLnBrk="0" hangingPunct="1">
              <a:buNone/>
              <a:defRPr kumimoji="0" lang="pl-PL" sz="1400">
                <a:solidFill>
                  <a:schemeClr val="tx1">
                    <a:tint val="75000"/>
                  </a:schemeClr>
                </a:solidFill>
              </a:defRPr>
            </a:lvl4pPr>
            <a:lvl5pPr eaLnBrk="1" latinLnBrk="0" hangingPunct="1">
              <a:buNone/>
              <a:defRPr kumimoji="0" lang="pl-PL" sz="1400">
                <a:solidFill>
                  <a:schemeClr val="tx1">
                    <a:tint val="75000"/>
                  </a:schemeClr>
                </a:solidFill>
              </a:defRPr>
            </a:lvl5pPr>
            <a:extLst/>
          </a:lstStyle>
          <a:p>
            <a:pPr lvl="0" eaLnBrk="1" latinLnBrk="0" hangingPunct="1"/>
            <a:r>
              <a:rPr kumimoji="0" lang="pl-PL"/>
              <a:t>Kliknij, aby edytować style wzorca tekstu</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2" name="Title 1"/>
          <p:cNvSpPr>
            <a:spLocks noGrp="1"/>
          </p:cNvSpPr>
          <p:nvPr>
            <p:ph type="title" hasCustomPrompt="1"/>
          </p:nvPr>
        </p:nvSpPr>
        <p:spPr>
          <a:xfrm>
            <a:off x="1371600" y="1200150"/>
            <a:ext cx="7620000" cy="742950"/>
          </a:xfrm>
        </p:spPr>
        <p:txBody>
          <a:bodyPr/>
          <a:lstStyle>
            <a:lvl1pPr algn="l" eaLnBrk="1" latinLnBrk="0" hangingPunct="1">
              <a:buNone/>
              <a:defRPr kumimoji="0" lang="pl-PL" sz="4400" b="0" cap="none">
                <a:solidFill>
                  <a:srgbClr val="FFFFFF"/>
                </a:solidFill>
              </a:defRPr>
            </a:lvl1pPr>
            <a:extLst/>
          </a:lstStyle>
          <a:p>
            <a:r>
              <a:rPr kumimoji="0" lang="pl-PL"/>
              <a:t>Kliknij, aby edytować styl wzorca tytułów</a:t>
            </a:r>
          </a:p>
        </p:txBody>
      </p:sp>
      <p:sp>
        <p:nvSpPr>
          <p:cNvPr id="12" name="Date Placeholder 11"/>
          <p:cNvSpPr>
            <a:spLocks noGrp="1"/>
          </p:cNvSpPr>
          <p:nvPr>
            <p:ph type="dt" sz="half" idx="10"/>
          </p:nvPr>
        </p:nvSpPr>
        <p:spPr/>
        <p:txBody>
          <a:bodyPr/>
          <a:lstStyle/>
          <a:p>
            <a:fld id="{6FCF9F07-3BC7-4570-B054-79111B0A380C}" type="datetime1">
              <a:rPr kumimoji="0" lang="cs-CZ"/>
              <a:pPr/>
              <a:t>13.03.2024</a:t>
            </a:fld>
            <a:endParaRPr kumimoji="0" lang="pl-PL"/>
          </a:p>
        </p:txBody>
      </p:sp>
      <p:sp>
        <p:nvSpPr>
          <p:cNvPr id="13" name="Slide Number Placeholder 12"/>
          <p:cNvSpPr>
            <a:spLocks noGrp="1"/>
          </p:cNvSpPr>
          <p:nvPr>
            <p:ph type="sldNum" sz="quarter" idx="11"/>
          </p:nvPr>
        </p:nvSpPr>
        <p:spPr>
          <a:xfrm>
            <a:off x="0" y="1314450"/>
            <a:ext cx="1295400" cy="526257"/>
          </a:xfrm>
        </p:spPr>
        <p:txBody>
          <a:bodyPr>
            <a:noAutofit/>
          </a:bodyPr>
          <a:lstStyle>
            <a:lvl1pPr eaLnBrk="1" latinLnBrk="0" hangingPunct="1">
              <a:defRPr kumimoji="0" lang="pl-PL" sz="2400">
                <a:solidFill>
                  <a:srgbClr val="FFFFFF"/>
                </a:solidFill>
              </a:defRPr>
            </a:lvl1pPr>
            <a:extLst/>
          </a:lstStyle>
          <a:p>
            <a:pPr algn="ctr"/>
            <a:fld id="{8F82E0A0-C266-4798-8C8F-B9F91E9DA37E}" type="slidenum">
              <a:rPr kumimoji="0" lang="pl-PL" sz="2400" b="1">
                <a:solidFill>
                  <a:srgbClr val="FFFFFF"/>
                </a:solidFill>
              </a:rPr>
              <a:pPr algn="ctr"/>
              <a:t>‹#›</a:t>
            </a:fld>
            <a:endParaRPr kumimoji="0" lang="pl-PL" sz="2400">
              <a:solidFill>
                <a:srgbClr val="FFFFFF"/>
              </a:solidFill>
            </a:endParaRPr>
          </a:p>
        </p:txBody>
      </p:sp>
      <p:sp>
        <p:nvSpPr>
          <p:cNvPr id="14" name="Footer Placeholder 13"/>
          <p:cNvSpPr>
            <a:spLocks noGrp="1"/>
          </p:cNvSpPr>
          <p:nvPr>
            <p:ph type="ftr" sz="quarter" idx="12"/>
          </p:nvPr>
        </p:nvSpPr>
        <p:spPr/>
        <p:txBody>
          <a:bodyPr/>
          <a:lstStyle/>
          <a:p>
            <a:endParaRPr kumimoji="0" lang="pl-PL"/>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kumimoji="0" lang="pl-PL"/>
              <a:t>Kliknij, aby edyt. styl wz. tyt.</a:t>
            </a:r>
            <a:endParaRPr kumimoji="0"/>
          </a:p>
        </p:txBody>
      </p:sp>
      <p:sp>
        <p:nvSpPr>
          <p:cNvPr id="9" name="Content Placeholder 8"/>
          <p:cNvSpPr>
            <a:spLocks noGrp="1"/>
          </p:cNvSpPr>
          <p:nvPr>
            <p:ph sz="quarter" idx="13"/>
          </p:nvPr>
        </p:nvSpPr>
        <p:spPr>
          <a:xfrm>
            <a:off x="609600" y="1352551"/>
            <a:ext cx="3886200" cy="3268624"/>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11" name="Content Placeholder 10"/>
          <p:cNvSpPr>
            <a:spLocks noGrp="1"/>
          </p:cNvSpPr>
          <p:nvPr>
            <p:ph sz="quarter" idx="14"/>
          </p:nvPr>
        </p:nvSpPr>
        <p:spPr>
          <a:xfrm>
            <a:off x="4844901" y="1352549"/>
            <a:ext cx="3886200" cy="3268625"/>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8" name="Date Placeholder 7"/>
          <p:cNvSpPr>
            <a:spLocks noGrp="1"/>
          </p:cNvSpPr>
          <p:nvPr>
            <p:ph type="dt" sz="half" idx="15"/>
          </p:nvPr>
        </p:nvSpPr>
        <p:spPr/>
        <p:txBody>
          <a:bodyPr rtlCol="0"/>
          <a:lstStyle/>
          <a:p>
            <a:fld id="{E4606EA6-EFEA-4C30-9264-4F9291A5780D}" type="datetime1">
              <a:rPr kumimoji="0" lang="cs-CZ"/>
              <a:pPr/>
              <a:t>13.03.2024</a:t>
            </a:fld>
            <a:endParaRPr kumimoji="0" lang="pl-PL"/>
          </a:p>
        </p:txBody>
      </p:sp>
      <p:sp>
        <p:nvSpPr>
          <p:cNvPr id="10" name="Slide Number Placeholder 9"/>
          <p:cNvSpPr>
            <a:spLocks noGrp="1"/>
          </p:cNvSpPr>
          <p:nvPr>
            <p:ph type="sldNum" sz="quarter" idx="16"/>
          </p:nvPr>
        </p:nvSpPr>
        <p:spPr/>
        <p:txBody>
          <a:bodyPr rtlCol="0"/>
          <a:lstStyle/>
          <a:p>
            <a:pPr algn="ctr"/>
            <a:fld id="{8F82E0A0-C266-4798-8C8F-B9F91E9DA37E}" type="slidenum">
              <a:rPr kumimoji="0" lang="pl-PL" sz="1400" b="1">
                <a:solidFill>
                  <a:srgbClr val="FFFFFF"/>
                </a:solidFill>
              </a:rPr>
              <a:pPr algn="ctr"/>
              <a:t>‹#›</a:t>
            </a:fld>
            <a:endParaRPr kumimoji="0" lang="pl-PL"/>
          </a:p>
        </p:txBody>
      </p:sp>
      <p:sp>
        <p:nvSpPr>
          <p:cNvPr id="12" name="Footer Placeholder 11"/>
          <p:cNvSpPr>
            <a:spLocks noGrp="1"/>
          </p:cNvSpPr>
          <p:nvPr>
            <p:ph type="ftr" sz="quarter" idx="17"/>
          </p:nvPr>
        </p:nvSpPr>
        <p:spPr/>
        <p:txBody>
          <a:bodyPr rtlCol="0"/>
          <a:lstStyle/>
          <a:p>
            <a:endParaRPr kumimoji="0"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eaLnBrk="1" latinLnBrk="0" hangingPunct="1">
              <a:defRPr kumimoji="0" lang="pl-PL"/>
            </a:lvl1pPr>
            <a:extLst/>
          </a:lstStyle>
          <a:p>
            <a:pPr eaLnBrk="1" latinLnBrk="0" hangingPunct="1"/>
            <a:r>
              <a:rPr kumimoji="0" lang="pl-PL"/>
              <a:t>Kliknij, aby edyt. styl wz. tyt.</a:t>
            </a:r>
            <a:endParaRPr kumimoji="0"/>
          </a:p>
        </p:txBody>
      </p:sp>
      <p:sp>
        <p:nvSpPr>
          <p:cNvPr id="11" name="Content Placeholder 10"/>
          <p:cNvSpPr>
            <a:spLocks noGrp="1"/>
          </p:cNvSpPr>
          <p:nvPr>
            <p:ph sz="quarter" idx="13"/>
          </p:nvPr>
        </p:nvSpPr>
        <p:spPr>
          <a:xfrm>
            <a:off x="609600" y="1919818"/>
            <a:ext cx="3886200" cy="26289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13" name="Content Placeholder 12"/>
          <p:cNvSpPr>
            <a:spLocks noGrp="1"/>
          </p:cNvSpPr>
          <p:nvPr>
            <p:ph sz="quarter" idx="14"/>
          </p:nvPr>
        </p:nvSpPr>
        <p:spPr>
          <a:xfrm>
            <a:off x="4800600" y="1919818"/>
            <a:ext cx="3886200" cy="26289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10" name="Date Placeholder 9"/>
          <p:cNvSpPr>
            <a:spLocks noGrp="1"/>
          </p:cNvSpPr>
          <p:nvPr>
            <p:ph type="dt" sz="half" idx="15"/>
          </p:nvPr>
        </p:nvSpPr>
        <p:spPr/>
        <p:txBody>
          <a:bodyPr rtlCol="0"/>
          <a:lstStyle/>
          <a:p>
            <a:fld id="{E4606EA6-EFEA-4C30-9264-4F9291A5780D}" type="datetime1">
              <a:rPr kumimoji="0" lang="cs-CZ"/>
              <a:pPr/>
              <a:t>13.03.2024</a:t>
            </a:fld>
            <a:endParaRPr kumimoji="0" lang="pl-PL"/>
          </a:p>
        </p:txBody>
      </p:sp>
      <p:sp>
        <p:nvSpPr>
          <p:cNvPr id="12" name="Slide Number Placeholder 11"/>
          <p:cNvSpPr>
            <a:spLocks noGrp="1"/>
          </p:cNvSpPr>
          <p:nvPr>
            <p:ph type="sldNum" sz="quarter" idx="16"/>
          </p:nvPr>
        </p:nvSpPr>
        <p:spPr/>
        <p:txBody>
          <a:bodyPr rtlCol="0"/>
          <a:lstStyle/>
          <a:p>
            <a:pPr algn="ctr"/>
            <a:fld id="{8F82E0A0-C266-4798-8C8F-B9F91E9DA37E}" type="slidenum">
              <a:rPr kumimoji="0" lang="pl-PL" sz="1400" b="1">
                <a:solidFill>
                  <a:srgbClr val="FFFFFF"/>
                </a:solidFill>
              </a:rPr>
              <a:pPr algn="ctr"/>
              <a:t>‹#›</a:t>
            </a:fld>
            <a:endParaRPr kumimoji="0" lang="pl-PL"/>
          </a:p>
        </p:txBody>
      </p:sp>
      <p:sp>
        <p:nvSpPr>
          <p:cNvPr id="14" name="Footer Placeholder 13"/>
          <p:cNvSpPr>
            <a:spLocks noGrp="1"/>
          </p:cNvSpPr>
          <p:nvPr>
            <p:ph type="ftr" sz="quarter" idx="17"/>
          </p:nvPr>
        </p:nvSpPr>
        <p:spPr/>
        <p:txBody>
          <a:bodyPr rtlCol="0"/>
          <a:lstStyle/>
          <a:p>
            <a:endParaRPr kumimoji="0" lang="pl-PL"/>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eaLnBrk="1" latinLnBrk="0" hangingPunct="1">
              <a:buFontTx/>
              <a:buNone/>
              <a:defRPr kumimoji="0" lang="pl-PL" sz="2000" b="1">
                <a:solidFill>
                  <a:srgbClr val="FFFFFF"/>
                </a:solidFill>
              </a:defRPr>
            </a:lvl1pPr>
            <a:extLst/>
          </a:lstStyle>
          <a:p>
            <a:pPr lvl="0" eaLnBrk="1" latinLnBrk="0" hangingPunct="1"/>
            <a:r>
              <a:rPr kumimoji="0" lang="pl-PL"/>
              <a:t>Kliknij, aby edytować style wzorca tekstu</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eaLnBrk="1" latinLnBrk="0" hangingPunct="1">
              <a:buFontTx/>
              <a:buNone/>
              <a:defRPr kumimoji="0" lang="pl-PL" sz="2000" b="1">
                <a:solidFill>
                  <a:srgbClr val="FFFFFF"/>
                </a:solidFill>
              </a:defRPr>
            </a:lvl1pPr>
            <a:extLst/>
          </a:lstStyle>
          <a:p>
            <a:pPr lvl="0" eaLnBrk="1" latinLnBrk="0" hangingPunct="1"/>
            <a:r>
              <a:rPr kumimoji="0" lang="pl-PL"/>
              <a:t>Kliknij, aby edytować style wzorca tekstu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kumimoji="0" lang="pl-PL"/>
              <a:t>Kliknij, aby edyt. styl wz. tyt.</a:t>
            </a:r>
            <a:endParaRPr kumimoji="0"/>
          </a:p>
        </p:txBody>
      </p:sp>
      <p:sp>
        <p:nvSpPr>
          <p:cNvPr id="3" name="Date Placeholder 2"/>
          <p:cNvSpPr>
            <a:spLocks noGrp="1"/>
          </p:cNvSpPr>
          <p:nvPr>
            <p:ph type="dt" sz="half" idx="10"/>
          </p:nvPr>
        </p:nvSpPr>
        <p:spPr/>
        <p:txBody>
          <a:bodyPr/>
          <a:lstStyle/>
          <a:p>
            <a:fld id="{6DFADB5D-B7A0-47E3-AD2D-B1A6F8614213}" type="datetime1">
              <a:rPr kumimoji="0" lang="cs-CZ"/>
              <a:pPr/>
              <a:t>13.03.2024</a:t>
            </a:fld>
            <a:endParaRPr kumimoji="0" lang="pl-PL"/>
          </a:p>
        </p:txBody>
      </p:sp>
      <p:sp>
        <p:nvSpPr>
          <p:cNvPr id="4" name="Footer Placeholder 3"/>
          <p:cNvSpPr>
            <a:spLocks noGrp="1"/>
          </p:cNvSpPr>
          <p:nvPr>
            <p:ph type="ftr" sz="quarter" idx="11"/>
          </p:nvPr>
        </p:nvSpPr>
        <p:spPr/>
        <p:txBody>
          <a:bodyPr/>
          <a:lstStyle/>
          <a:p>
            <a:endParaRPr kumimoji="0" lang="pl-PL"/>
          </a:p>
        </p:txBody>
      </p:sp>
      <p:sp>
        <p:nvSpPr>
          <p:cNvPr id="5" name="Slide Number Placeholder 4"/>
          <p:cNvSpPr>
            <a:spLocks noGrp="1"/>
          </p:cNvSpPr>
          <p:nvPr>
            <p:ph type="sldNum" sz="quarter" idx="12"/>
          </p:nvPr>
        </p:nvSpPr>
        <p:spPr/>
        <p:txBody>
          <a:bodyPr/>
          <a:lstStyle>
            <a:lvl1pPr eaLnBrk="1" latinLnBrk="0" hangingPunct="1">
              <a:defRPr kumimoji="0" lang="pl-PL">
                <a:solidFill>
                  <a:srgbClr val="FFFFFF"/>
                </a:solidFill>
              </a:defRPr>
            </a:lvl1pPr>
            <a:extLst/>
          </a:lstStyle>
          <a:p>
            <a:fld id="{A3F7CB7D-F184-43C7-B6FD-03D728E1BBFF}" type="slidenum">
              <a:rPr kumimoji="0" lang="pl-PL">
                <a:solidFill>
                  <a:srgbClr val="FFFFFF"/>
                </a:solidFill>
              </a:rPr>
              <a:pPr/>
              <a:t>‹#›</a:t>
            </a:fld>
            <a:endParaRPr kumimoji="0" lang="pl-PL">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68126-03FC-49C0-B9B8-2B561CCC3D90}" type="datetime1">
              <a:rPr kumimoji="0" lang="cs-CZ"/>
              <a:pPr/>
              <a:t>13.03.2024</a:t>
            </a:fld>
            <a:endParaRPr kumimoji="0" lang="pl-PL"/>
          </a:p>
        </p:txBody>
      </p:sp>
      <p:sp>
        <p:nvSpPr>
          <p:cNvPr id="3" name="Footer Placeholder 2"/>
          <p:cNvSpPr>
            <a:spLocks noGrp="1"/>
          </p:cNvSpPr>
          <p:nvPr>
            <p:ph type="ftr" sz="quarter" idx="11"/>
          </p:nvPr>
        </p:nvSpPr>
        <p:spPr/>
        <p:txBody>
          <a:bodyPr/>
          <a:lstStyle/>
          <a:p>
            <a:endParaRPr kumimoji="0" lang="pl-PL"/>
          </a:p>
        </p:txBody>
      </p:sp>
      <p:sp>
        <p:nvSpPr>
          <p:cNvPr id="4" name="Slide Number Placeholder 3"/>
          <p:cNvSpPr>
            <a:spLocks noGrp="1"/>
          </p:cNvSpPr>
          <p:nvPr>
            <p:ph type="sldNum" sz="quarter" idx="12"/>
          </p:nvPr>
        </p:nvSpPr>
        <p:spPr>
          <a:xfrm>
            <a:off x="0" y="4686300"/>
            <a:ext cx="533400" cy="285750"/>
          </a:xfrm>
        </p:spPr>
        <p:txBody>
          <a:bodyPr/>
          <a:lstStyle>
            <a:lvl1pPr eaLnBrk="1" latinLnBrk="0" hangingPunct="1">
              <a:defRPr kumimoji="0" lang="pl-PL">
                <a:solidFill>
                  <a:schemeClr val="tx2"/>
                </a:solidFill>
              </a:defRPr>
            </a:lvl1pPr>
            <a:extLst/>
          </a:lstStyle>
          <a:p>
            <a:fld id="{A3F7CB7D-F184-43C7-B6FD-03D728E1BBFF}" type="slidenum">
              <a:rPr kumimoji="0" lang="pl-PL">
                <a:solidFill>
                  <a:schemeClr val="tx2"/>
                </a:solidFill>
              </a:rPr>
              <a:pPr/>
              <a:t>‹#›</a:t>
            </a:fld>
            <a:endParaRPr kumimoji="0" lang="pl-PL">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eaLnBrk="1" latinLnBrk="0" hangingPunct="1">
              <a:buNone/>
              <a:defRPr kumimoji="0" lang="pl-PL" sz="4200" b="0"/>
            </a:lvl1pPr>
            <a:extLst/>
          </a:lstStyle>
          <a:p>
            <a:pPr eaLnBrk="1" latinLnBrk="0" hangingPunct="1"/>
            <a:r>
              <a:rPr kumimoji="0" lang="pl-PL"/>
              <a:t>Kliknij, aby edyt. styl wz. tyt.</a:t>
            </a:r>
            <a:endParaRPr kumimoji="0"/>
          </a:p>
        </p:txBody>
      </p:sp>
      <p:sp>
        <p:nvSpPr>
          <p:cNvPr id="5" name="Date Placeholder 4"/>
          <p:cNvSpPr>
            <a:spLocks noGrp="1"/>
          </p:cNvSpPr>
          <p:nvPr>
            <p:ph type="dt" sz="half" idx="10"/>
          </p:nvPr>
        </p:nvSpPr>
        <p:spPr/>
        <p:txBody>
          <a:bodyPr/>
          <a:lstStyle/>
          <a:p>
            <a:fld id="{F49A8198-4617-485E-9585-4840B69DBBA6}" type="datetime1">
              <a:rPr kumimoji="0" lang="cs-CZ"/>
              <a:pPr/>
              <a:t>13.03.2024</a:t>
            </a:fld>
            <a:endParaRPr kumimoji="0" lang="pl-PL"/>
          </a:p>
        </p:txBody>
      </p:sp>
      <p:sp>
        <p:nvSpPr>
          <p:cNvPr id="6" name="Footer Placeholder 5"/>
          <p:cNvSpPr>
            <a:spLocks noGrp="1"/>
          </p:cNvSpPr>
          <p:nvPr>
            <p:ph type="ftr" sz="quarter" idx="11"/>
          </p:nvPr>
        </p:nvSpPr>
        <p:spPr/>
        <p:txBody>
          <a:bodyPr/>
          <a:lstStyle/>
          <a:p>
            <a:endParaRPr kumimoji="0" lang="pl-PL"/>
          </a:p>
        </p:txBody>
      </p:sp>
      <p:sp>
        <p:nvSpPr>
          <p:cNvPr id="7" name="Slide Number Placeholder 6"/>
          <p:cNvSpPr>
            <a:spLocks noGrp="1"/>
          </p:cNvSpPr>
          <p:nvPr>
            <p:ph type="sldNum" sz="quarter" idx="12"/>
          </p:nvPr>
        </p:nvSpPr>
        <p:spPr/>
        <p:txBody>
          <a:bodyPr/>
          <a:lstStyle>
            <a:lvl1pPr eaLnBrk="1" latinLnBrk="0" hangingPunct="1">
              <a:defRPr kumimoji="0" lang="pl-PL">
                <a:solidFill>
                  <a:srgbClr val="FFFFFF"/>
                </a:solidFill>
              </a:defRPr>
            </a:lvl1pPr>
            <a:extLst/>
          </a:lstStyle>
          <a:p>
            <a:fld id="{A3F7CB7D-F184-43C7-B6FD-03D728E1BBFF}" type="slidenum">
              <a:rPr kumimoji="0" lang="pl-PL">
                <a:solidFill>
                  <a:srgbClr val="FFFFFF"/>
                </a:solidFill>
              </a:rPr>
              <a:pPr/>
              <a:t>‹#›</a:t>
            </a:fld>
            <a:endParaRPr kumimoji="0" lang="pl-PL">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eaLnBrk="1" latinLnBrk="0" hangingPunct="1">
              <a:spcAft>
                <a:spcPts val="1000"/>
              </a:spcAft>
              <a:buNone/>
              <a:defRPr kumimoji="0" lang="pl-PL" sz="1800"/>
            </a:lvl1pPr>
            <a:lvl2pPr eaLnBrk="1" latinLnBrk="0" hangingPunct="1">
              <a:buNone/>
              <a:defRPr kumimoji="0" lang="pl-PL" sz="1200"/>
            </a:lvl2pPr>
            <a:lvl3pPr eaLnBrk="1" latinLnBrk="0" hangingPunct="1">
              <a:buNone/>
              <a:defRPr kumimoji="0" lang="pl-PL" sz="1000"/>
            </a:lvl3pPr>
            <a:lvl4pPr eaLnBrk="1" latinLnBrk="0" hangingPunct="1">
              <a:buNone/>
              <a:defRPr kumimoji="0" lang="pl-PL" sz="900"/>
            </a:lvl4pPr>
            <a:lvl5pPr eaLnBrk="1" latinLnBrk="0" hangingPunct="1">
              <a:buNone/>
              <a:defRPr kumimoji="0" lang="pl-PL" sz="900"/>
            </a:lvl5pPr>
            <a:extLst/>
          </a:lstStyle>
          <a:p>
            <a:pPr lvl="0" eaLnBrk="1" latinLnBrk="0" hangingPunct="1"/>
            <a:r>
              <a:rPr kumimoji="0" lang="pl-PL"/>
              <a:t>Kliknij, aby edytować style wzorca tekstu</a:t>
            </a:r>
          </a:p>
        </p:txBody>
      </p:sp>
      <p:sp>
        <p:nvSpPr>
          <p:cNvPr id="9" name="Content Placeholder 8"/>
          <p:cNvSpPr>
            <a:spLocks noGrp="1"/>
          </p:cNvSpPr>
          <p:nvPr>
            <p:ph sz="quarter" idx="13"/>
          </p:nvPr>
        </p:nvSpPr>
        <p:spPr>
          <a:xfrm>
            <a:off x="2362200" y="1428750"/>
            <a:ext cx="6400800" cy="32004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eaLnBrk="1" latinLnBrk="0" hangingPunct="1">
              <a:buNone/>
              <a:defRPr kumimoji="0" lang="pl-PL" sz="3200"/>
            </a:lvl1pPr>
            <a:extLst/>
          </a:lstStyle>
          <a:p>
            <a:r>
              <a:rPr kumimoji="0" lang="pl-PL"/>
              <a:t>Przeciągnij obraz na symbol zastępczy lub kliknij ikonę, aby go dodać</a:t>
            </a:r>
          </a:p>
        </p:txBody>
      </p:sp>
      <p:sp>
        <p:nvSpPr>
          <p:cNvPr id="4" name="Text Placeholder 3"/>
          <p:cNvSpPr>
            <a:spLocks noGrp="1"/>
          </p:cNvSpPr>
          <p:nvPr>
            <p:ph type="body" sz="half" idx="2"/>
          </p:nvPr>
        </p:nvSpPr>
        <p:spPr>
          <a:xfrm>
            <a:off x="1600200" y="4114800"/>
            <a:ext cx="7315200" cy="514350"/>
          </a:xfrm>
        </p:spPr>
        <p:txBody>
          <a:bodyPr/>
          <a:lstStyle>
            <a:lvl1pPr marL="0" indent="0" eaLnBrk="1" latinLnBrk="0" hangingPunct="1">
              <a:buFontTx/>
              <a:buNone/>
              <a:defRPr kumimoji="0" lang="pl-PL" sz="1700"/>
            </a:lvl1pPr>
            <a:lvl2pPr eaLnBrk="1" latinLnBrk="0" hangingPunct="1">
              <a:buFontTx/>
              <a:buNone/>
              <a:defRPr kumimoji="0" lang="pl-PL" sz="1200"/>
            </a:lvl2pPr>
            <a:lvl3pPr eaLnBrk="1" latinLnBrk="0" hangingPunct="1">
              <a:buFontTx/>
              <a:buNone/>
              <a:defRPr kumimoji="0" lang="pl-PL" sz="1000"/>
            </a:lvl3pPr>
            <a:lvl4pPr eaLnBrk="1" latinLnBrk="0" hangingPunct="1">
              <a:buFontTx/>
              <a:buNone/>
              <a:defRPr kumimoji="0" lang="pl-PL" sz="900"/>
            </a:lvl4pPr>
            <a:lvl5pPr eaLnBrk="1" latinLnBrk="0" hangingPunct="1">
              <a:buFontTx/>
              <a:buNone/>
              <a:defRPr kumimoji="0" lang="pl-PL" sz="900"/>
            </a:lvl5pPr>
            <a:extLst/>
          </a:lstStyle>
          <a:p>
            <a:pPr lvl="0" eaLnBrk="1" latinLnBrk="0" hangingPunct="1"/>
            <a:r>
              <a:rPr kumimoji="0" lang="pl-PL"/>
              <a:t>Kliknij, aby edytować style wzorca tekstu</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2" name="Title 1"/>
          <p:cNvSpPr>
            <a:spLocks noGrp="1"/>
          </p:cNvSpPr>
          <p:nvPr>
            <p:ph type="title"/>
          </p:nvPr>
        </p:nvSpPr>
        <p:spPr>
          <a:xfrm>
            <a:off x="1600200" y="3543300"/>
            <a:ext cx="7315200" cy="457200"/>
          </a:xfrm>
        </p:spPr>
        <p:txBody>
          <a:bodyPr anchor="ctr"/>
          <a:lstStyle>
            <a:lvl1pPr algn="l" eaLnBrk="1" latinLnBrk="0" hangingPunct="1">
              <a:buNone/>
              <a:defRPr kumimoji="0" lang="pl-PL" sz="2800" b="0">
                <a:solidFill>
                  <a:srgbClr val="FFFFFF"/>
                </a:solidFill>
              </a:defRPr>
            </a:lvl1pPr>
            <a:extLst/>
          </a:lstStyle>
          <a:p>
            <a:pPr eaLnBrk="1" latinLnBrk="0" hangingPunct="1"/>
            <a:r>
              <a:rPr kumimoji="0" lang="pl-PL"/>
              <a:t>Kliknij, aby edyt. styl wz. tyt.</a:t>
            </a:r>
            <a:endParaRPr kumimoji="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2" name="Date Placeholder 11"/>
          <p:cNvSpPr>
            <a:spLocks noGrp="1"/>
          </p:cNvSpPr>
          <p:nvPr>
            <p:ph type="dt" sz="half" idx="10"/>
          </p:nvPr>
        </p:nvSpPr>
        <p:spPr>
          <a:xfrm>
            <a:off x="6248400" y="4686300"/>
            <a:ext cx="2667000" cy="273844"/>
          </a:xfrm>
        </p:spPr>
        <p:txBody>
          <a:bodyPr rtlCol="0"/>
          <a:lstStyle/>
          <a:p>
            <a:fld id="{E4606EA6-EFEA-4C30-9264-4F9291A5780D}" type="datetime1">
              <a:rPr kumimoji="0" lang="cs-CZ"/>
              <a:pPr/>
              <a:t>13.03.2024</a:t>
            </a:fld>
            <a:endParaRPr kumimoji="0" lang="pl-PL"/>
          </a:p>
        </p:txBody>
      </p:sp>
      <p:sp>
        <p:nvSpPr>
          <p:cNvPr id="13" name="Slide Number Placeholder 12"/>
          <p:cNvSpPr>
            <a:spLocks noGrp="1"/>
          </p:cNvSpPr>
          <p:nvPr>
            <p:ph type="sldNum" sz="quarter" idx="11"/>
          </p:nvPr>
        </p:nvSpPr>
        <p:spPr>
          <a:xfrm>
            <a:off x="0" y="3500437"/>
            <a:ext cx="1447800" cy="497684"/>
          </a:xfrm>
        </p:spPr>
        <p:txBody>
          <a:bodyPr rtlCol="0"/>
          <a:lstStyle>
            <a:lvl1pPr eaLnBrk="1" latinLnBrk="0" hangingPunct="1">
              <a:defRPr kumimoji="0" lang="pl-PL" sz="2800"/>
            </a:lvl1pPr>
            <a:extLst/>
          </a:lstStyle>
          <a:p>
            <a:pPr algn="ctr"/>
            <a:fld id="{8F82E0A0-C266-4798-8C8F-B9F91E9DA37E}" type="slidenum">
              <a:rPr kumimoji="0" lang="pl-PL" sz="2800" b="1">
                <a:solidFill>
                  <a:srgbClr val="FFFFFF"/>
                </a:solidFill>
              </a:rPr>
              <a:pPr algn="ctr"/>
              <a:t>‹#›</a:t>
            </a:fld>
            <a:endParaRPr kumimoji="0" lang="pl-PL" sz="2800"/>
          </a:p>
        </p:txBody>
      </p:sp>
      <p:sp>
        <p:nvSpPr>
          <p:cNvPr id="14" name="Footer Placeholder 13"/>
          <p:cNvSpPr>
            <a:spLocks noGrp="1"/>
          </p:cNvSpPr>
          <p:nvPr>
            <p:ph type="ftr" sz="quarter" idx="12"/>
          </p:nvPr>
        </p:nvSpPr>
        <p:spPr>
          <a:xfrm>
            <a:off x="1600200" y="4686155"/>
            <a:ext cx="4572000" cy="273844"/>
          </a:xfrm>
        </p:spPr>
        <p:txBody>
          <a:bodyPr rtlCol="0"/>
          <a:lstStyle/>
          <a:p>
            <a:endParaRPr kumimoji="0" lang="pl-PL"/>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lang="en-US"/>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lang="pl-PL" sz="1400">
                <a:solidFill>
                  <a:schemeClr val="tx2"/>
                </a:solidFill>
              </a:defRPr>
            </a:lvl1pPr>
            <a:extLst/>
          </a:lstStyle>
          <a:p>
            <a:fld id="{E4606EA6-EFEA-4C30-9264-4F9291A5780D}" type="datetime1">
              <a:rPr kumimoji="0" lang="cs-CZ"/>
              <a:pPr/>
              <a:t>13.03.2024</a:t>
            </a:fld>
            <a:endParaRPr kumimoji="0" lang="pl-PL" sz="140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lang="pl-PL" sz="1400">
                <a:solidFill>
                  <a:schemeClr val="tx2"/>
                </a:solidFill>
              </a:defRPr>
            </a:lvl1pPr>
            <a:extLst/>
          </a:lstStyle>
          <a:p>
            <a:pPr algn="r"/>
            <a:endParaRPr kumimoji="0" lang="pl-PL" sz="140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eaLnBrk="1" latinLnBrk="0" hangingPunct="1">
              <a:defRPr kumimoji="0" lang="pl-PL" sz="1400" b="1">
                <a:solidFill>
                  <a:srgbClr val="FFFFFF"/>
                </a:solidFill>
              </a:defRPr>
            </a:lvl1pPr>
            <a:extLst/>
          </a:lstStyle>
          <a:p>
            <a:pPr algn="ctr"/>
            <a:fld id="{8F82E0A0-C266-4798-8C8F-B9F91E9DA37E}" type="slidenum">
              <a:rPr kumimoji="0" lang="pl-PL" sz="1400" b="1">
                <a:solidFill>
                  <a:srgbClr val="FFFFFF"/>
                </a:solidFill>
              </a:rPr>
              <a:pPr algn="ctr"/>
              <a:t>‹#›</a:t>
            </a:fld>
            <a:endParaRPr kumimoji="0" lang="pl-PL" sz="1400" b="1">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p>
            <a:pPr eaLnBrk="1" latinLnBrk="0" hangingPunct="1"/>
            <a:r>
              <a:rPr kumimoji="0" lang="pl-PL"/>
              <a:t>Kliknij, aby edyt. styl wz. tyt.</a:t>
            </a:r>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kumimoji="0" lang="pl-PL"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kumimoji="0" lang="pl-PL"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lang="pl-PL"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lang="pl-PL"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lang="pl-PL"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lang="pl-PL"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lang="pl-PL"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lang="pl-PL"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lang="pl-PL"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lang="pl-PL" sz="1800" kern="1200" baseline="0">
          <a:solidFill>
            <a:schemeClr val="tx1"/>
          </a:solidFill>
          <a:latin typeface="+mn-lt"/>
          <a:ea typeface="+mn-ea"/>
          <a:cs typeface="+mn-cs"/>
        </a:defRPr>
      </a:lvl9pPr>
      <a:extLst/>
    </p:bodyStyle>
    <p:otherStyle>
      <a:lvl1pPr marL="0" algn="l" rtl="0" eaLnBrk="1" latinLnBrk="0" hangingPunct="1">
        <a:defRPr kumimoji="0" lang="pl-PL" kern="1200">
          <a:solidFill>
            <a:schemeClr val="tx1"/>
          </a:solidFill>
          <a:latin typeface="+mn-lt"/>
          <a:ea typeface="+mn-ea"/>
          <a:cs typeface="+mn-cs"/>
        </a:defRPr>
      </a:lvl1pPr>
      <a:lvl2pPr marL="457200" algn="l" rtl="0" eaLnBrk="1" latinLnBrk="0" hangingPunct="1">
        <a:defRPr kumimoji="0" lang="pl-PL" kern="1200">
          <a:solidFill>
            <a:schemeClr val="tx1"/>
          </a:solidFill>
          <a:latin typeface="+mn-lt"/>
          <a:ea typeface="+mn-ea"/>
          <a:cs typeface="+mn-cs"/>
        </a:defRPr>
      </a:lvl2pPr>
      <a:lvl3pPr marL="914400" algn="l" rtl="0" eaLnBrk="1" latinLnBrk="0" hangingPunct="1">
        <a:defRPr kumimoji="0" lang="pl-PL" kern="1200">
          <a:solidFill>
            <a:schemeClr val="tx1"/>
          </a:solidFill>
          <a:latin typeface="+mn-lt"/>
          <a:ea typeface="+mn-ea"/>
          <a:cs typeface="+mn-cs"/>
        </a:defRPr>
      </a:lvl3pPr>
      <a:lvl4pPr marL="1371600" algn="l" rtl="0" eaLnBrk="1" latinLnBrk="0" hangingPunct="1">
        <a:defRPr kumimoji="0" lang="pl-PL" kern="1200">
          <a:solidFill>
            <a:schemeClr val="tx1"/>
          </a:solidFill>
          <a:latin typeface="+mn-lt"/>
          <a:ea typeface="+mn-ea"/>
          <a:cs typeface="+mn-cs"/>
        </a:defRPr>
      </a:lvl4pPr>
      <a:lvl5pPr marL="1828800" algn="l" rtl="0" eaLnBrk="1" latinLnBrk="0" hangingPunct="1">
        <a:defRPr kumimoji="0" lang="pl-PL" kern="1200">
          <a:solidFill>
            <a:schemeClr val="tx1"/>
          </a:solidFill>
          <a:latin typeface="+mn-lt"/>
          <a:ea typeface="+mn-ea"/>
          <a:cs typeface="+mn-cs"/>
        </a:defRPr>
      </a:lvl5pPr>
      <a:lvl6pPr marL="2286000" algn="l" rtl="0" eaLnBrk="1" latinLnBrk="0" hangingPunct="1">
        <a:defRPr kumimoji="0" lang="pl-PL" kern="1200">
          <a:solidFill>
            <a:schemeClr val="tx1"/>
          </a:solidFill>
          <a:latin typeface="+mn-lt"/>
          <a:ea typeface="+mn-ea"/>
          <a:cs typeface="+mn-cs"/>
        </a:defRPr>
      </a:lvl6pPr>
      <a:lvl7pPr marL="2743200" algn="l" rtl="0" eaLnBrk="1" latinLnBrk="0" hangingPunct="1">
        <a:defRPr kumimoji="0" lang="pl-PL" kern="1200">
          <a:solidFill>
            <a:schemeClr val="tx1"/>
          </a:solidFill>
          <a:latin typeface="+mn-lt"/>
          <a:ea typeface="+mn-ea"/>
          <a:cs typeface="+mn-cs"/>
        </a:defRPr>
      </a:lvl7pPr>
      <a:lvl8pPr marL="3200400" algn="l" rtl="0" eaLnBrk="1" latinLnBrk="0" hangingPunct="1">
        <a:defRPr kumimoji="0" lang="pl-PL" kern="1200">
          <a:solidFill>
            <a:schemeClr val="tx1"/>
          </a:solidFill>
          <a:latin typeface="+mn-lt"/>
          <a:ea typeface="+mn-ea"/>
          <a:cs typeface="+mn-cs"/>
        </a:defRPr>
      </a:lvl8pPr>
      <a:lvl9pPr marL="3657600" algn="l" rtl="0" eaLnBrk="1" latinLnBrk="0" hangingPunct="1">
        <a:defRPr kumimoji="0" lang="pl-PL"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2362200" y="1962150"/>
            <a:ext cx="6477000" cy="2419350"/>
          </a:xfrm>
        </p:spPr>
        <p:txBody>
          <a:bodyPr>
            <a:normAutofit fontScale="90000"/>
          </a:bodyPr>
          <a:lstStyle/>
          <a:p>
            <a:r>
              <a:rPr lang="pl-PL" b="1" dirty="0"/>
              <a:t>Sprawozdanie</a:t>
            </a:r>
            <a:br>
              <a:rPr lang="pl-PL" dirty="0"/>
            </a:br>
            <a:r>
              <a:rPr lang="pl-PL" b="1" dirty="0"/>
              <a:t>z działalności Sołtysa</a:t>
            </a:r>
            <a:br>
              <a:rPr lang="pl-PL" dirty="0"/>
            </a:br>
            <a:r>
              <a:rPr lang="pl-PL" b="1" dirty="0"/>
              <a:t>i Rady Sołeckiej Sołectwa Banino za rok 2023</a:t>
            </a:r>
            <a:endParaRPr lang="pl-PL" dirty="0"/>
          </a:p>
        </p:txBody>
      </p:sp>
      <p:pic>
        <p:nvPicPr>
          <p:cNvPr id="2" name="Obraz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38150"/>
            <a:ext cx="1828800" cy="13898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457200" y="895350"/>
            <a:ext cx="8382000" cy="3486150"/>
          </a:xfrm>
        </p:spPr>
        <p:txBody>
          <a:bodyPr>
            <a:normAutofit fontScale="90000"/>
          </a:bodyPr>
          <a:lstStyle/>
          <a:p>
            <a:r>
              <a:rPr lang="pl-PL" b="1" dirty="0"/>
              <a:t>Sołtys :</a:t>
            </a:r>
            <a:r>
              <a:rPr lang="pl-PL" dirty="0"/>
              <a:t> Wojciech Koza-Zatoński</a:t>
            </a:r>
            <a:br>
              <a:rPr lang="pl-PL" dirty="0"/>
            </a:br>
            <a:r>
              <a:rPr lang="pl-PL" b="1" dirty="0"/>
              <a:t>Rada Sołecka w składzie:</a:t>
            </a:r>
            <a:br>
              <a:rPr lang="pl-PL" dirty="0"/>
            </a:br>
            <a:r>
              <a:rPr lang="pl-PL" dirty="0"/>
              <a:t>Urszula </a:t>
            </a:r>
            <a:r>
              <a:rPr lang="pl-PL" dirty="0" err="1"/>
              <a:t>Teska</a:t>
            </a:r>
            <a:br>
              <a:rPr lang="pl-PL" dirty="0"/>
            </a:br>
            <a:r>
              <a:rPr lang="pl-PL" dirty="0"/>
              <a:t>Karolina Kordas-</a:t>
            </a:r>
            <a:r>
              <a:rPr lang="pl-PL" dirty="0" err="1"/>
              <a:t>Stępska</a:t>
            </a:r>
            <a:br>
              <a:rPr lang="pl-PL" dirty="0"/>
            </a:br>
            <a:r>
              <a:rPr lang="pl-PL" dirty="0"/>
              <a:t>Łukasz Klecha</a:t>
            </a:r>
            <a:br>
              <a:rPr lang="pl-PL" dirty="0"/>
            </a:br>
            <a:r>
              <a:rPr lang="pl-PL" dirty="0"/>
              <a:t>Paweł Richter</a:t>
            </a:r>
          </a:p>
        </p:txBody>
      </p:sp>
      <p:sp>
        <p:nvSpPr>
          <p:cNvPr id="5" name="Rectangle 4"/>
          <p:cNvSpPr>
            <a:spLocks noGrp="1"/>
          </p:cNvSpPr>
          <p:nvPr>
            <p:ph type="subTitle" idx="1"/>
          </p:nvPr>
        </p:nvSpPr>
        <p:spPr/>
        <p:txBody>
          <a:bodyPr>
            <a:normAutofit lnSpcReduction="10000"/>
          </a:bodyPr>
          <a:lstStyle/>
          <a:p>
            <a:endParaRPr lang="pl-PL" dirty="0"/>
          </a:p>
        </p:txBody>
      </p:sp>
    </p:spTree>
    <p:extLst>
      <p:ext uri="{BB962C8B-B14F-4D97-AF65-F5344CB8AC3E}">
        <p14:creationId xmlns:p14="http://schemas.microsoft.com/office/powerpoint/2010/main" val="2409630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09600" y="1352550"/>
            <a:ext cx="8305800" cy="3276600"/>
          </a:xfrm>
        </p:spPr>
        <p:txBody>
          <a:bodyPr anchor="ctr">
            <a:normAutofit/>
          </a:bodyPr>
          <a:lstStyle/>
          <a:p>
            <a:pPr algn="just">
              <a:lnSpc>
                <a:spcPct val="115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W roku 2023 zorganizowano 2 zebrania wiejskie, 6 spotkań Rady Sołeckiej. Narady oraz konsultacje Rady Sołeckiej przeprowadzaliśmy przy wykorzystaniu środków komunikacji zdalnej. Ponadto, Sołtys oraz członkowie Rady Sołeckiej interweniowali wielokrotnie na bieżące prośby Mieszkańców w celu poszukiwania rozwiązań lokalnych problemów.</a:t>
            </a:r>
          </a:p>
          <a:p>
            <a:pPr algn="just">
              <a:lnSpc>
                <a:spcPct val="115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Sołtys wraz z Radą Sołecką w roku 2023 zajmował się sprawami bieżącymi pojawiającymi się w trakcie roku jak również kontynuacją zadań z minionego roku.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pl-PL" sz="1600" b="1" dirty="0"/>
              <a:t>W sołectwie przy pomocy Urzędu Gminy, Radnych Gminnych, Starostwa Powiatowego oraz firm współpracujących a także mieszkańców zrealizowano następujące zadania:</a:t>
            </a:r>
            <a:br>
              <a:rPr lang="pl-PL" sz="1600" dirty="0"/>
            </a:br>
            <a:endParaRPr lang="pl-PL" sz="1600" dirty="0"/>
          </a:p>
        </p:txBody>
      </p:sp>
      <p:sp>
        <p:nvSpPr>
          <p:cNvPr id="3" name="Rectangle 2"/>
          <p:cNvSpPr>
            <a:spLocks noGrp="1"/>
          </p:cNvSpPr>
          <p:nvPr>
            <p:ph sz="quarter" idx="13"/>
          </p:nvPr>
        </p:nvSpPr>
        <p:spPr>
          <a:xfrm>
            <a:off x="685800" y="1352550"/>
            <a:ext cx="8077200" cy="3790950"/>
          </a:xfrm>
        </p:spPr>
        <p:txBody>
          <a:bodyPr anchor="ctr">
            <a:noAutofit/>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Aktywny udział w komitecie „Łączy nas OMT” oraz wszelkich spotkaniach i konsultacjach dotyczących OMT.</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Aktywny udział w Radzie Technicznej do spraw budowy drogi łączącej węzeł Miszewo z Portem Lotniczym w Gdańsku.</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Odbyły się spotkania informacyjne dla projektu drogi łączącej węzeł Miszewo z Portem Lotniczym w Gdańsku. "Obwodnica Banina"</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Aktywny udział w tworzeniu dokumentacji projektowej ulic Księżycowa, Przemysłowa, Pszenna.</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Uzyskano pozwolenie na budowę chodnika na ulicy Rolniczej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Rozpoczęto budowę odwodnienia, oświetlenia, kanału technologicznego i ciągu pieszo-rowerowego na ulicy Rolniczej</a:t>
            </a:r>
          </a:p>
        </p:txBody>
      </p:sp>
    </p:spTree>
    <p:extLst>
      <p:ext uri="{BB962C8B-B14F-4D97-AF65-F5344CB8AC3E}">
        <p14:creationId xmlns:p14="http://schemas.microsoft.com/office/powerpoint/2010/main" val="55686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FDB06ABA-4564-5C78-16AA-AAFEEC042F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535053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672840"/>
          </a:xfrm>
        </p:spPr>
        <p:txBody>
          <a:bodyPr anchor="ctr">
            <a:noAutofit/>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Pozyskano dofinansowanie na budowę ulicy Pszennej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Wnioskowano o uruchomienie lokalnej komunikacji publicznej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Uruchomiono lokalną komunikację publiczną</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Wnioskowano o dodatkowe stacje MEVO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Uruchomiono system MEVO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Wybudowano chodnik na ulicy Lotniczej.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Opracowano dokumentację projektową i uzyskano decyzję o zezwoleniu na realizację inwestycji drogowej ZRID na budowę chodnika oraz rozbudowę ulicy Źródlanej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Wytyczono przejście dla pieszych na ulicy Lotniczej na wysokości stacji paliw.</a:t>
            </a:r>
          </a:p>
        </p:txBody>
      </p:sp>
    </p:spTree>
    <p:extLst>
      <p:ext uri="{BB962C8B-B14F-4D97-AF65-F5344CB8AC3E}">
        <p14:creationId xmlns:p14="http://schemas.microsoft.com/office/powerpoint/2010/main" val="3134765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790950"/>
          </a:xfrm>
        </p:spPr>
        <p:txBody>
          <a:bodyPr anchor="ctr">
            <a:normAutofit/>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Postawiono tymczasowe hybrydowe doświetlenie przejścia dla pieszych w Dąbrowie.</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Wnioskowano o doświetlenie przejść dla pieszych na ulicy Lotniczej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Posadzono podarowane drzewa od </a:t>
            </a:r>
            <a:r>
              <a:rPr lang="pl-PL" sz="1400" dirty="0" err="1">
                <a:effectLst/>
                <a:latin typeface="Arial" panose="020B0604020202020204" pitchFamily="34" charset="0"/>
                <a:ea typeface="Calibri" panose="020F0502020204030204" pitchFamily="34" charset="0"/>
                <a:cs typeface="Times New Roman" panose="02020603050405020304" pitchFamily="18" charset="0"/>
              </a:rPr>
              <a:t>Cyrzan</a:t>
            </a:r>
            <a:r>
              <a:rPr lang="pl-PL" sz="1400" dirty="0">
                <a:effectLst/>
                <a:latin typeface="Arial" panose="020B0604020202020204" pitchFamily="34" charset="0"/>
                <a:ea typeface="Calibri" panose="020F0502020204030204" pitchFamily="34" charset="0"/>
                <a:cs typeface="Times New Roman" panose="02020603050405020304" pitchFamily="18" charset="0"/>
              </a:rPr>
              <a:t> - Szkółki Drzew i Krzewów Ozdobnych GARCZ na Księżycowej.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Posadziliśmy cebulki kwiatów na placu na Księżycowej.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Postawiono dodatkowe punkty oświetlenia drogowego.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Rozbudowano i zmodernizowano Ośrodek Zdrowia w Baninie</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Z</a:t>
            </a:r>
            <a:r>
              <a:rPr lang="pl-PL" sz="1400" dirty="0">
                <a:effectLst/>
                <a:latin typeface="Arial" panose="020B0604020202020204" pitchFamily="34" charset="0"/>
                <a:ea typeface="Calibri" panose="020F0502020204030204" pitchFamily="34" charset="0"/>
                <a:cs typeface="Times New Roman" panose="02020603050405020304" pitchFamily="18" charset="0"/>
              </a:rPr>
              <a:t>budowano chodnik na ulicy Lotniczej od szkoły w kierunku lasu</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Koordynowano inwestycje prowadzone na terenie sołectwa.</a:t>
            </a:r>
          </a:p>
        </p:txBody>
      </p:sp>
    </p:spTree>
    <p:extLst>
      <p:ext uri="{BB962C8B-B14F-4D97-AF65-F5344CB8AC3E}">
        <p14:creationId xmlns:p14="http://schemas.microsoft.com/office/powerpoint/2010/main" val="1829218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A0941049-1985-6615-64C0-1C1E400D6E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59172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790950"/>
          </a:xfrm>
        </p:spPr>
        <p:txBody>
          <a:bodyPr anchor="ctr">
            <a:normAutofit fontScale="92500" lnSpcReduction="10000"/>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Brano udział w Konsultacjach Planu Urządzania Lasu na lata 2026-2035.</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Opiniowano oraz proponowano inwestycje w ramach Funduszu Sołeckiego.</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W</a:t>
            </a:r>
            <a:r>
              <a:rPr lang="pl-PL" sz="1400" dirty="0">
                <a:effectLst/>
                <a:latin typeface="Arial" panose="020B0604020202020204" pitchFamily="34" charset="0"/>
                <a:ea typeface="Calibri" panose="020F0502020204030204" pitchFamily="34" charset="0"/>
                <a:cs typeface="Times New Roman" panose="02020603050405020304" pitchFamily="18" charset="0"/>
              </a:rPr>
              <a:t>ybudowano rondo na ulicy Pszenna/Polnego Wiatru</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Prowadzenie strony internetowej www.radabanino.pl oraz profilu na FB/Sołectwo Banino.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Posadziliśmy drzewa na terenie rekreacyjno-sportowym na ulicy Księżycowej.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Pielęgnowaliśmy zieleń na placu zabaw na ulicy Klonowej.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Współorganizacja „Dzień kolorów i baniek mydlanych w Baninie.”</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Zorganizowaliśmy akcję sprzątania Banina.</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Wsparliśmy festyn z okazji dnia dziecka organizowany przez Bibliotekę oddział Banino.</a:t>
            </a:r>
          </a:p>
        </p:txBody>
      </p:sp>
    </p:spTree>
    <p:extLst>
      <p:ext uri="{BB962C8B-B14F-4D97-AF65-F5344CB8AC3E}">
        <p14:creationId xmlns:p14="http://schemas.microsoft.com/office/powerpoint/2010/main" val="1976989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790950"/>
          </a:xfrm>
        </p:spPr>
        <p:txBody>
          <a:bodyPr anchor="ctr">
            <a:normAutofit fontScale="92500" lnSpcReduction="20000"/>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Budowa szkoły na ulicy Lotniczej.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Złożono 48 zapytań, wniosków i pism w różnych sprawach do UG Żukowo i Starostwa Powiatowego w Kartuzach.</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Otrzymano 45 pism</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Współorganizacja 31 finału WOŚP w Baninie</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Patronat i zakup nagród na VIII turniej Akademii Judo Dragon.</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Patronat i zakup nagród na turniej Akademii Tenisowej.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Patronat i zakup nagród na turniej  Kaszubski Turniej Piłki Ręcznej.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Patronat i zakup nagród na VII Powiatowy Konkurs Pieśni Patriotycznych</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Współorganizacja Sportowego Dnia Dziecka w Szkole Podstawowej w Baninie.</a:t>
            </a:r>
          </a:p>
        </p:txBody>
      </p:sp>
    </p:spTree>
    <p:extLst>
      <p:ext uri="{BB962C8B-B14F-4D97-AF65-F5344CB8AC3E}">
        <p14:creationId xmlns:p14="http://schemas.microsoft.com/office/powerpoint/2010/main" val="162728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2A6DAB7A-FF2D-544E-2AAB-57A8EEB88E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012582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790950"/>
          </a:xfrm>
        </p:spPr>
        <p:txBody>
          <a:bodyPr anchor="ctr">
            <a:normAutofit/>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Współorganizacja Mikołajek w Sali Kultury</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Współpraca z Salą Kultury i </a:t>
            </a:r>
            <a:r>
              <a:rPr lang="pl-PL" sz="1400" dirty="0" err="1">
                <a:effectLst/>
                <a:latin typeface="Arial" panose="020B0604020202020204" pitchFamily="34" charset="0"/>
                <a:ea typeface="Calibri" panose="020F0502020204030204" pitchFamily="34" charset="0"/>
                <a:cs typeface="Times New Roman" panose="02020603050405020304" pitchFamily="18" charset="0"/>
              </a:rPr>
              <a:t>OKiS</a:t>
            </a:r>
            <a:endParaRPr lang="pl-PL" sz="14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Współpraca z Szkołą Podstawową nr 1 w Banina</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W</a:t>
            </a:r>
            <a:r>
              <a:rPr lang="pl-PL" sz="1400" dirty="0">
                <a:effectLst/>
                <a:latin typeface="Arial" panose="020B0604020202020204" pitchFamily="34" charset="0"/>
                <a:ea typeface="Calibri" panose="020F0502020204030204" pitchFamily="34" charset="0"/>
                <a:cs typeface="Times New Roman" panose="02020603050405020304" pitchFamily="18" charset="0"/>
              </a:rPr>
              <a:t>spółfinansowano wyjazd UKS BANINO na największy ogólnopolski turniej piłki ręcznej ŁĄCZY NAS NIEPODLEGŁA</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Przygotowania do 32 Finału WOŚP w Baninie</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Zakupiliśmy leżaki i hamaki na teren rekreacyjno-sportowy na ulicy Księżycowej.</a:t>
            </a:r>
          </a:p>
        </p:txBody>
      </p:sp>
    </p:spTree>
    <p:extLst>
      <p:ext uri="{BB962C8B-B14F-4D97-AF65-F5344CB8AC3E}">
        <p14:creationId xmlns:p14="http://schemas.microsoft.com/office/powerpoint/2010/main" val="3104061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5858A84E-8CD0-0443-5B97-C0A6E0F648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72381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9DA895-FD7E-875A-39F3-3418A4651E5A}"/>
              </a:ext>
            </a:extLst>
          </p:cNvPr>
          <p:cNvSpPr>
            <a:spLocks noGrp="1"/>
          </p:cNvSpPr>
          <p:nvPr>
            <p:ph type="title"/>
          </p:nvPr>
        </p:nvSpPr>
        <p:spPr>
          <a:xfrm>
            <a:off x="152400" y="118110"/>
            <a:ext cx="8610600" cy="1005840"/>
          </a:xfrm>
        </p:spPr>
        <p:txBody>
          <a:bodyPr>
            <a:normAutofit fontScale="90000"/>
          </a:bodyPr>
          <a:lstStyle/>
          <a:p>
            <a:pPr algn="r"/>
            <a:r>
              <a:rPr lang="pl-PL" dirty="0"/>
              <a:t>ZŁOŻONO WNIOSKI DO BUDŻETU GMINY ŻUKOWO NA ROK 2024:</a:t>
            </a:r>
          </a:p>
        </p:txBody>
      </p:sp>
      <p:sp>
        <p:nvSpPr>
          <p:cNvPr id="3" name="Rectangle 2"/>
          <p:cNvSpPr>
            <a:spLocks noGrp="1"/>
          </p:cNvSpPr>
          <p:nvPr>
            <p:ph sz="quarter" idx="13"/>
          </p:nvPr>
        </p:nvSpPr>
        <p:spPr/>
        <p:txBody>
          <a:bodyPr anchor="ctr">
            <a:normAutofit/>
          </a:bodyPr>
          <a:lstStyle/>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1. Kompleksowa budowa ulicy Pszennej. Koszt realizacji zgodnie z kosztorysem</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2. Kompleksowa budowa ulicy Księżycowej i Przemysłowej. Koszt realizacji zgodnie z kosztorysem</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3. Kontynuacja budowy chodnika na ulicy Rolniczej.</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4. Wymiana 4 sztuk wiat przystankowych na ulicy Lotniczej</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5. Budowa boiska wielofunkcyjnego na placu rekreacyjno-sportowym na ulicy Księżycowej. Koszt realizacji 500 000zł</a:t>
            </a:r>
          </a:p>
        </p:txBody>
      </p:sp>
    </p:spTree>
    <p:extLst>
      <p:ext uri="{BB962C8B-B14F-4D97-AF65-F5344CB8AC3E}">
        <p14:creationId xmlns:p14="http://schemas.microsoft.com/office/powerpoint/2010/main" val="611787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504950"/>
            <a:ext cx="8077200" cy="3429000"/>
          </a:xfrm>
        </p:spPr>
        <p:txBody>
          <a:bodyPr anchor="ctr">
            <a:normAutofit fontScale="92500" lnSpcReduction="10000"/>
          </a:bodyPr>
          <a:lstStyle/>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6. Zakup i ułożenie płyt YOMB 400mb na ulicy Sosnowej. Koszt realizacji 160 000zł</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7. Wymiana zużytych elementów wyposażenia na placach zabaw na ulicy Księżycowej i Klonowej. Koszt realizacji 80 000zł</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8. Rozbudowa budynku strażnicy OSP Banino. Koszt realizacji zgodnie z kosztorysem</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9. Doświetlenie 4 przejść dla pieszych na ulicy Lipowej. Koszt 100 000zł</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10. Rewitalizacja parku przy Sali Kultury w Baninie. Koszt 80 000zł</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11.</a:t>
            </a:r>
            <a:r>
              <a:rPr lang="pl-PL" sz="1500" dirty="0">
                <a:latin typeface="Arial" panose="020B0604020202020204" pitchFamily="34" charset="0"/>
                <a:ea typeface="Calibri" panose="020F0502020204030204" pitchFamily="34" charset="0"/>
                <a:cs typeface="Times New Roman" panose="02020603050405020304" pitchFamily="18" charset="0"/>
              </a:rPr>
              <a:t> </a:t>
            </a:r>
            <a:r>
              <a:rPr lang="pl-PL" sz="1500" dirty="0">
                <a:effectLst/>
                <a:latin typeface="Arial" panose="020B0604020202020204" pitchFamily="34" charset="0"/>
                <a:ea typeface="Calibri" panose="020F0502020204030204" pitchFamily="34" charset="0"/>
                <a:cs typeface="Times New Roman" panose="02020603050405020304" pitchFamily="18" charset="0"/>
              </a:rPr>
              <a:t>Przebudowa kanalizacji deszczowej wraz z odtworzeniem nawierzchni w ul. Lipowej. Koszt 3 900 000zł</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492108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81615862-FB47-90C3-B4CF-2A897B02DD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64268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581400"/>
          </a:xfrm>
        </p:spPr>
        <p:txBody>
          <a:bodyPr anchor="ctr">
            <a:normAutofit/>
          </a:bodyPr>
          <a:lstStyle/>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12. Wykonanie punktów oświetlenia ulicznego na ulicach:</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Sportowa 4szt. (projekt z środków z FS2019)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Ogrodowa 4 szt. (projekt z środków z FS2019)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Żeglarska, Dębowa, Sosnowa, Kościelna 6szt. – Kwota 54 000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Rubinowa 4szt. (projekt z środków z FS2019)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Wesoła 4szt. (projekt z środków z FS2019)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Kubusia Puchatka 4 szt. (projekt z środków z FS2019) – Kwota 36 000</a:t>
            </a:r>
          </a:p>
          <a:p>
            <a:pPr marL="0" indent="0">
              <a:lnSpc>
                <a:spcPct val="115000"/>
              </a:lnSpc>
              <a:spcAft>
                <a:spcPts val="1000"/>
              </a:spcAft>
              <a:buNone/>
            </a:pPr>
            <a:endParaRPr lang="pl-PL" sz="15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9828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581400"/>
          </a:xfrm>
        </p:spPr>
        <p:txBody>
          <a:bodyPr anchor="ctr">
            <a:normAutofit/>
          </a:bodyPr>
          <a:lstStyle/>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Jasia i Małgosi 4 szt. (projekt z środków z FS2019)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Bajeczna 4 szt. (projekt z środków z FS2019)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a:t>
            </a:r>
            <a:r>
              <a:rPr lang="pl-PL" sz="1500" dirty="0" err="1">
                <a:effectLst/>
                <a:latin typeface="Arial" panose="020B0604020202020204" pitchFamily="34" charset="0"/>
                <a:ea typeface="Calibri" panose="020F0502020204030204" pitchFamily="34" charset="0"/>
                <a:cs typeface="Times New Roman" panose="02020603050405020304" pitchFamily="18" charset="0"/>
              </a:rPr>
              <a:t>Halna</a:t>
            </a:r>
            <a:r>
              <a:rPr lang="pl-PL" sz="1500" dirty="0">
                <a:effectLst/>
                <a:latin typeface="Arial" panose="020B0604020202020204" pitchFamily="34" charset="0"/>
                <a:ea typeface="Calibri" panose="020F0502020204030204" pitchFamily="34" charset="0"/>
                <a:cs typeface="Times New Roman" panose="02020603050405020304" pitchFamily="18" charset="0"/>
              </a:rPr>
              <a:t> 4 szt. (projekt z środków z FS2019)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Słoneczna 4szt.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Letnia 4szt.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Lodowa 4szt.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Malinowa 4szt. – Kwota 36 000</a:t>
            </a:r>
          </a:p>
          <a:p>
            <a:pPr marL="0" indent="0">
              <a:lnSpc>
                <a:spcPct val="115000"/>
              </a:lnSpc>
              <a:spcAft>
                <a:spcPts val="1000"/>
              </a:spcAft>
              <a:buNone/>
            </a:pPr>
            <a:endParaRPr lang="pl-PL" sz="15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5733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581400"/>
          </a:xfrm>
        </p:spPr>
        <p:txBody>
          <a:bodyPr anchor="ctr">
            <a:normAutofit/>
          </a:bodyPr>
          <a:lstStyle/>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Radosna 4szt.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Gwiezdna 4szt.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Szczęśliwa 4szt.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Głogowa 4szt. - Kwota 36 000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 Kalinowa 4szt. - Kwota 36 000</a:t>
            </a:r>
          </a:p>
          <a:p>
            <a:pPr marL="0" indent="0">
              <a:lnSpc>
                <a:spcPct val="115000"/>
              </a:lnSpc>
              <a:spcAft>
                <a:spcPts val="1000"/>
              </a:spcAft>
              <a:buNone/>
            </a:pPr>
            <a:endParaRPr lang="pl-PL" sz="15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6575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A27C6908-38AC-DE2F-D5BE-7AF18F530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82158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133350"/>
            <a:ext cx="8153400" cy="838200"/>
          </a:xfrm>
        </p:spPr>
        <p:txBody>
          <a:bodyPr>
            <a:noAutofit/>
          </a:bodyPr>
          <a:lstStyle/>
          <a:p>
            <a:r>
              <a:rPr lang="pl-PL" sz="2800" b="1" dirty="0"/>
              <a:t>INWESTYCJE ZREALIZOWANE Z FS 2023</a:t>
            </a:r>
            <a:endParaRPr lang="pl-PL" sz="2800" dirty="0"/>
          </a:p>
        </p:txBody>
      </p:sp>
      <p:graphicFrame>
        <p:nvGraphicFramePr>
          <p:cNvPr id="6" name="Tabela 5">
            <a:extLst>
              <a:ext uri="{FF2B5EF4-FFF2-40B4-BE49-F238E27FC236}">
                <a16:creationId xmlns:a16="http://schemas.microsoft.com/office/drawing/2014/main" id="{C7D34E46-495A-6F34-451D-30BDCE5920AC}"/>
              </a:ext>
            </a:extLst>
          </p:cNvPr>
          <p:cNvGraphicFramePr>
            <a:graphicFrameLocks noGrp="1"/>
          </p:cNvGraphicFramePr>
          <p:nvPr>
            <p:extLst>
              <p:ext uri="{D42A27DB-BD31-4B8C-83A1-F6EECF244321}">
                <p14:modId xmlns:p14="http://schemas.microsoft.com/office/powerpoint/2010/main" val="3673209061"/>
              </p:ext>
            </p:extLst>
          </p:nvPr>
        </p:nvGraphicFramePr>
        <p:xfrm>
          <a:off x="609600" y="1344992"/>
          <a:ext cx="8001001" cy="3257748"/>
        </p:xfrm>
        <a:graphic>
          <a:graphicData uri="http://schemas.openxmlformats.org/drawingml/2006/table">
            <a:tbl>
              <a:tblPr firstRow="1" firstCol="1" bandRow="1">
                <a:tableStyleId>{5C22544A-7EE6-4342-B048-85BDC9FD1C3A}</a:tableStyleId>
              </a:tblPr>
              <a:tblGrid>
                <a:gridCol w="577550">
                  <a:extLst>
                    <a:ext uri="{9D8B030D-6E8A-4147-A177-3AD203B41FA5}">
                      <a16:colId xmlns:a16="http://schemas.microsoft.com/office/drawing/2014/main" val="3778361342"/>
                    </a:ext>
                  </a:extLst>
                </a:gridCol>
                <a:gridCol w="5975650">
                  <a:extLst>
                    <a:ext uri="{9D8B030D-6E8A-4147-A177-3AD203B41FA5}">
                      <a16:colId xmlns:a16="http://schemas.microsoft.com/office/drawing/2014/main" val="4723926"/>
                    </a:ext>
                  </a:extLst>
                </a:gridCol>
                <a:gridCol w="1447801">
                  <a:extLst>
                    <a:ext uri="{9D8B030D-6E8A-4147-A177-3AD203B41FA5}">
                      <a16:colId xmlns:a16="http://schemas.microsoft.com/office/drawing/2014/main" val="2127407734"/>
                    </a:ext>
                  </a:extLst>
                </a:gridCol>
              </a:tblGrid>
              <a:tr h="405209">
                <a:tc>
                  <a:txBody>
                    <a:bodyPr/>
                    <a:lstStyle/>
                    <a:p>
                      <a:pPr algn="l">
                        <a:lnSpc>
                          <a:spcPct val="115000"/>
                        </a:lnSpc>
                        <a:spcAft>
                          <a:spcPts val="1000"/>
                        </a:spcAft>
                      </a:pPr>
                      <a:r>
                        <a:rPr lang="pl-PL" sz="1200">
                          <a:effectLst/>
                        </a:rPr>
                        <a:t>LP.</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ctr">
                        <a:lnSpc>
                          <a:spcPct val="115000"/>
                        </a:lnSpc>
                        <a:spcAft>
                          <a:spcPts val="1000"/>
                        </a:spcAft>
                      </a:pPr>
                      <a:r>
                        <a:rPr lang="pl-PL" sz="1200">
                          <a:effectLst/>
                        </a:rPr>
                        <a:t>NAZWA PRZEDSIĘWZIĘCIA</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l">
                        <a:lnSpc>
                          <a:spcPct val="115000"/>
                        </a:lnSpc>
                        <a:spcAft>
                          <a:spcPts val="1000"/>
                        </a:spcAft>
                      </a:pPr>
                      <a:r>
                        <a:rPr lang="pl-PL" sz="1200">
                          <a:effectLst/>
                        </a:rPr>
                        <a:t>KWOTA PRZEDSIĘWZIĘCIA</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extLst>
                  <a:ext uri="{0D108BD9-81ED-4DB2-BD59-A6C34878D82A}">
                    <a16:rowId xmlns:a16="http://schemas.microsoft.com/office/drawing/2014/main" val="2703007344"/>
                  </a:ext>
                </a:extLst>
              </a:tr>
              <a:tr h="195874">
                <a:tc>
                  <a:txBody>
                    <a:bodyPr/>
                    <a:lstStyle/>
                    <a:p>
                      <a:pPr algn="l">
                        <a:lnSpc>
                          <a:spcPct val="115000"/>
                        </a:lnSpc>
                        <a:spcAft>
                          <a:spcPts val="1000"/>
                        </a:spcAft>
                      </a:pPr>
                      <a:r>
                        <a:rPr lang="pl-PL" sz="1200">
                          <a:effectLst/>
                        </a:rPr>
                        <a:t>2.</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Zakup i ułożenie płyt YOMB na ulicy Sosnowej</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40 000 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2312750121"/>
                  </a:ext>
                </a:extLst>
              </a:tr>
              <a:tr h="405209">
                <a:tc>
                  <a:txBody>
                    <a:bodyPr/>
                    <a:lstStyle/>
                    <a:p>
                      <a:pPr algn="l">
                        <a:lnSpc>
                          <a:spcPct val="115000"/>
                        </a:lnSpc>
                        <a:spcAft>
                          <a:spcPts val="1000"/>
                        </a:spcAft>
                      </a:pPr>
                      <a:r>
                        <a:rPr lang="pl-PL" sz="1200">
                          <a:effectLst/>
                        </a:rPr>
                        <a:t>3. </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Zakup i ułożenie płyt YOMB na skrzyżowaniu ulic Gwiezdna/Szczęśliwa 100 mb</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47 000 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415469655"/>
                  </a:ext>
                </a:extLst>
              </a:tr>
              <a:tr h="405209">
                <a:tc>
                  <a:txBody>
                    <a:bodyPr/>
                    <a:lstStyle/>
                    <a:p>
                      <a:pPr algn="l">
                        <a:lnSpc>
                          <a:spcPct val="115000"/>
                        </a:lnSpc>
                        <a:spcAft>
                          <a:spcPts val="1000"/>
                        </a:spcAft>
                      </a:pPr>
                      <a:r>
                        <a:rPr lang="pl-PL" sz="1200">
                          <a:effectLst/>
                        </a:rPr>
                        <a:t>4.</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dirty="0">
                          <a:effectLst/>
                        </a:rPr>
                        <a:t>Zakup i montaż 3  opraw świetlnych wraz z słupami na ul. Różanej zgodnie z istniejącym projektem.</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24 000 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1278466453"/>
                  </a:ext>
                </a:extLst>
              </a:tr>
              <a:tr h="614545">
                <a:tc>
                  <a:txBody>
                    <a:bodyPr/>
                    <a:lstStyle/>
                    <a:p>
                      <a:pPr algn="l">
                        <a:lnSpc>
                          <a:spcPct val="115000"/>
                        </a:lnSpc>
                        <a:spcAft>
                          <a:spcPts val="1000"/>
                        </a:spcAft>
                      </a:pPr>
                      <a:r>
                        <a:rPr lang="pl-PL" sz="1200">
                          <a:effectLst/>
                        </a:rPr>
                        <a:t>5.</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Zakup i montaż 3 opraw świetlnych wraz z słupami na ul. Miodowej/Miedzianej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24 000 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1369294113"/>
                  </a:ext>
                </a:extLst>
              </a:tr>
              <a:tr h="405209">
                <a:tc>
                  <a:txBody>
                    <a:bodyPr/>
                    <a:lstStyle/>
                    <a:p>
                      <a:pPr algn="l">
                        <a:lnSpc>
                          <a:spcPct val="115000"/>
                        </a:lnSpc>
                        <a:spcAft>
                          <a:spcPts val="1000"/>
                        </a:spcAft>
                      </a:pPr>
                      <a:r>
                        <a:rPr lang="pl-PL" sz="1200">
                          <a:effectLst/>
                        </a:rPr>
                        <a:t>7.</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Zakup i montaż 2  opraw świetlnych wraz z słupami na ul. Głogowej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16 000 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1527953845"/>
                  </a:ext>
                </a:extLst>
              </a:tr>
              <a:tr h="405209">
                <a:tc>
                  <a:txBody>
                    <a:bodyPr/>
                    <a:lstStyle/>
                    <a:p>
                      <a:pPr algn="l">
                        <a:lnSpc>
                          <a:spcPct val="115000"/>
                        </a:lnSpc>
                        <a:spcAft>
                          <a:spcPts val="1000"/>
                        </a:spcAft>
                      </a:pPr>
                      <a:r>
                        <a:rPr lang="pl-PL" sz="1200">
                          <a:effectLst/>
                        </a:rPr>
                        <a:t>8.</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Zakup i montaż 3  opraw świetlnych wraz z słupami na ul. Ogrodowa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24 000 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637322089"/>
                  </a:ext>
                </a:extLst>
              </a:tr>
              <a:tr h="405209">
                <a:tc>
                  <a:txBody>
                    <a:bodyPr/>
                    <a:lstStyle/>
                    <a:p>
                      <a:pPr algn="l">
                        <a:lnSpc>
                          <a:spcPct val="115000"/>
                        </a:lnSpc>
                        <a:spcAft>
                          <a:spcPts val="1000"/>
                        </a:spcAft>
                      </a:pPr>
                      <a:r>
                        <a:rPr lang="pl-PL" sz="1200">
                          <a:effectLst/>
                        </a:rPr>
                        <a:t>9.</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a:effectLst/>
                        </a:rPr>
                        <a:t>Zakup i montaż 3  opraw świetlnych wraz z słupami na ul. Radosnej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200" dirty="0">
                          <a:effectLst/>
                        </a:rPr>
                        <a:t>24 000 zł</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4062241745"/>
                  </a:ext>
                </a:extLst>
              </a:tr>
            </a:tbl>
          </a:graphicData>
        </a:graphic>
      </p:graphicFrame>
    </p:spTree>
    <p:extLst>
      <p:ext uri="{BB962C8B-B14F-4D97-AF65-F5344CB8AC3E}">
        <p14:creationId xmlns:p14="http://schemas.microsoft.com/office/powerpoint/2010/main" val="3653996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6ED889A8-7745-F04B-6039-1BFACE1CC7C8}"/>
              </a:ext>
            </a:extLst>
          </p:cNvPr>
          <p:cNvSpPr>
            <a:spLocks noGrp="1"/>
          </p:cNvSpPr>
          <p:nvPr>
            <p:ph type="title"/>
          </p:nvPr>
        </p:nvSpPr>
        <p:spPr/>
        <p:txBody>
          <a:bodyPr/>
          <a:lstStyle/>
          <a:p>
            <a:endParaRPr lang="pl-PL"/>
          </a:p>
        </p:txBody>
      </p:sp>
      <p:graphicFrame>
        <p:nvGraphicFramePr>
          <p:cNvPr id="7" name="Tabela 6">
            <a:extLst>
              <a:ext uri="{FF2B5EF4-FFF2-40B4-BE49-F238E27FC236}">
                <a16:creationId xmlns:a16="http://schemas.microsoft.com/office/drawing/2014/main" id="{0A87BC74-B50B-A55D-166F-C8DE82A1673B}"/>
              </a:ext>
            </a:extLst>
          </p:cNvPr>
          <p:cNvGraphicFramePr>
            <a:graphicFrameLocks noGrp="1"/>
          </p:cNvGraphicFramePr>
          <p:nvPr>
            <p:extLst>
              <p:ext uri="{D42A27DB-BD31-4B8C-83A1-F6EECF244321}">
                <p14:modId xmlns:p14="http://schemas.microsoft.com/office/powerpoint/2010/main" val="153221687"/>
              </p:ext>
            </p:extLst>
          </p:nvPr>
        </p:nvGraphicFramePr>
        <p:xfrm>
          <a:off x="609600" y="1428751"/>
          <a:ext cx="8153400" cy="3624706"/>
        </p:xfrm>
        <a:graphic>
          <a:graphicData uri="http://schemas.openxmlformats.org/drawingml/2006/table">
            <a:tbl>
              <a:tblPr firstRow="1" firstCol="1" bandRow="1">
                <a:tableStyleId>{5C22544A-7EE6-4342-B048-85BDC9FD1C3A}</a:tableStyleId>
              </a:tblPr>
              <a:tblGrid>
                <a:gridCol w="588552">
                  <a:extLst>
                    <a:ext uri="{9D8B030D-6E8A-4147-A177-3AD203B41FA5}">
                      <a16:colId xmlns:a16="http://schemas.microsoft.com/office/drawing/2014/main" val="614567422"/>
                    </a:ext>
                  </a:extLst>
                </a:gridCol>
                <a:gridCol w="6345648">
                  <a:extLst>
                    <a:ext uri="{9D8B030D-6E8A-4147-A177-3AD203B41FA5}">
                      <a16:colId xmlns:a16="http://schemas.microsoft.com/office/drawing/2014/main" val="2700981367"/>
                    </a:ext>
                  </a:extLst>
                </a:gridCol>
                <a:gridCol w="1219200">
                  <a:extLst>
                    <a:ext uri="{9D8B030D-6E8A-4147-A177-3AD203B41FA5}">
                      <a16:colId xmlns:a16="http://schemas.microsoft.com/office/drawing/2014/main" val="721687436"/>
                    </a:ext>
                  </a:extLst>
                </a:gridCol>
              </a:tblGrid>
              <a:tr h="389146">
                <a:tc>
                  <a:txBody>
                    <a:bodyPr/>
                    <a:lstStyle/>
                    <a:p>
                      <a:pPr algn="l">
                        <a:lnSpc>
                          <a:spcPct val="115000"/>
                        </a:lnSpc>
                        <a:spcAft>
                          <a:spcPts val="1000"/>
                        </a:spcAft>
                      </a:pPr>
                      <a:r>
                        <a:rPr lang="pl-PL" sz="1200">
                          <a:effectLst/>
                        </a:rPr>
                        <a:t>10.</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tc>
                <a:tc>
                  <a:txBody>
                    <a:bodyPr/>
                    <a:lstStyle/>
                    <a:p>
                      <a:pPr algn="l">
                        <a:lnSpc>
                          <a:spcPct val="115000"/>
                        </a:lnSpc>
                        <a:spcAft>
                          <a:spcPts val="1000"/>
                        </a:spcAft>
                      </a:pPr>
                      <a:r>
                        <a:rPr lang="pl-PL" sz="1200">
                          <a:effectLst/>
                        </a:rPr>
                        <a:t>Zakup i montaż 2  opraw świetlnych wraz z słupami na ul. Letnia zgodnie z istniejącym projektem.</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tc>
                <a:tc>
                  <a:txBody>
                    <a:bodyPr/>
                    <a:lstStyle/>
                    <a:p>
                      <a:pPr algn="l">
                        <a:lnSpc>
                          <a:spcPct val="115000"/>
                        </a:lnSpc>
                        <a:spcAft>
                          <a:spcPts val="1000"/>
                        </a:spcAft>
                      </a:pPr>
                      <a:r>
                        <a:rPr lang="pl-PL" sz="1200">
                          <a:effectLst/>
                        </a:rPr>
                        <a:t>16 000zł</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extLst>
                  <a:ext uri="{0D108BD9-81ED-4DB2-BD59-A6C34878D82A}">
                    <a16:rowId xmlns:a16="http://schemas.microsoft.com/office/drawing/2014/main" val="3367012912"/>
                  </a:ext>
                </a:extLst>
              </a:tr>
              <a:tr h="412405">
                <a:tc>
                  <a:txBody>
                    <a:bodyPr/>
                    <a:lstStyle/>
                    <a:p>
                      <a:pPr algn="l">
                        <a:lnSpc>
                          <a:spcPct val="115000"/>
                        </a:lnSpc>
                        <a:spcAft>
                          <a:spcPts val="1000"/>
                        </a:spcAft>
                      </a:pPr>
                      <a:r>
                        <a:rPr lang="pl-PL" sz="1200">
                          <a:effectLst/>
                        </a:rPr>
                        <a:t>12.</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tc>
                  <a:txBody>
                    <a:bodyPr/>
                    <a:lstStyle/>
                    <a:p>
                      <a:pPr algn="l">
                        <a:lnSpc>
                          <a:spcPct val="115000"/>
                        </a:lnSpc>
                        <a:spcAft>
                          <a:spcPts val="1000"/>
                        </a:spcAft>
                      </a:pPr>
                      <a:r>
                        <a:rPr lang="pl-PL" sz="1200">
                          <a:effectLst/>
                        </a:rPr>
                        <a:t>Zakup, montaż i wszystkie prace związane z wykonaniem monitoringu placu zabaw na ulicy Klonowej. 2 sztuki kamer obrotowych. </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tc>
                <a:tc>
                  <a:txBody>
                    <a:bodyPr/>
                    <a:lstStyle/>
                    <a:p>
                      <a:pPr algn="l">
                        <a:lnSpc>
                          <a:spcPct val="115000"/>
                        </a:lnSpc>
                        <a:spcAft>
                          <a:spcPts val="1000"/>
                        </a:spcAft>
                      </a:pPr>
                      <a:r>
                        <a:rPr lang="pl-PL" sz="1200">
                          <a:effectLst/>
                        </a:rPr>
                        <a:t>14 000 zł</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extLst>
                  <a:ext uri="{0D108BD9-81ED-4DB2-BD59-A6C34878D82A}">
                    <a16:rowId xmlns:a16="http://schemas.microsoft.com/office/drawing/2014/main" val="4271412052"/>
                  </a:ext>
                </a:extLst>
              </a:tr>
              <a:tr h="552885">
                <a:tc>
                  <a:txBody>
                    <a:bodyPr/>
                    <a:lstStyle/>
                    <a:p>
                      <a:pPr algn="l">
                        <a:lnSpc>
                          <a:spcPct val="115000"/>
                        </a:lnSpc>
                        <a:spcAft>
                          <a:spcPts val="1000"/>
                        </a:spcAft>
                      </a:pPr>
                      <a:r>
                        <a:rPr lang="pl-PL" sz="1200">
                          <a:effectLst/>
                        </a:rPr>
                        <a:t>13.</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tc>
                  <a:txBody>
                    <a:bodyPr/>
                    <a:lstStyle/>
                    <a:p>
                      <a:pPr algn="l">
                        <a:lnSpc>
                          <a:spcPct val="115000"/>
                        </a:lnSpc>
                        <a:spcAft>
                          <a:spcPts val="1000"/>
                        </a:spcAft>
                      </a:pPr>
                      <a:r>
                        <a:rPr lang="pl-PL" sz="1200">
                          <a:effectLst/>
                        </a:rPr>
                        <a:t>Zakup, montaż i wszystkie prace związane z wykonaniem monitoringu terenu rekreacyjno-sportowego na ulicy Księżycowej. 3 sztuki kamer obrotowych.</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tc>
                <a:tc>
                  <a:txBody>
                    <a:bodyPr/>
                    <a:lstStyle/>
                    <a:p>
                      <a:pPr algn="l">
                        <a:lnSpc>
                          <a:spcPct val="115000"/>
                        </a:lnSpc>
                        <a:spcAft>
                          <a:spcPts val="1000"/>
                        </a:spcAft>
                      </a:pPr>
                      <a:r>
                        <a:rPr lang="pl-PL" sz="1200">
                          <a:effectLst/>
                        </a:rPr>
                        <a:t>21 000 zł</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extLst>
                  <a:ext uri="{0D108BD9-81ED-4DB2-BD59-A6C34878D82A}">
                    <a16:rowId xmlns:a16="http://schemas.microsoft.com/office/drawing/2014/main" val="3985137953"/>
                  </a:ext>
                </a:extLst>
              </a:tr>
              <a:tr h="412405">
                <a:tc>
                  <a:txBody>
                    <a:bodyPr/>
                    <a:lstStyle/>
                    <a:p>
                      <a:pPr algn="l">
                        <a:lnSpc>
                          <a:spcPct val="115000"/>
                        </a:lnSpc>
                        <a:spcAft>
                          <a:spcPts val="1000"/>
                        </a:spcAft>
                      </a:pPr>
                      <a:r>
                        <a:rPr lang="pl-PL" sz="1200">
                          <a:effectLst/>
                        </a:rPr>
                        <a:t>14.</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tc>
                  <a:txBody>
                    <a:bodyPr/>
                    <a:lstStyle/>
                    <a:p>
                      <a:pPr algn="l">
                        <a:lnSpc>
                          <a:spcPct val="115000"/>
                        </a:lnSpc>
                        <a:spcAft>
                          <a:spcPts val="1000"/>
                        </a:spcAft>
                      </a:pPr>
                      <a:r>
                        <a:rPr lang="pl-PL" sz="1200">
                          <a:effectLst/>
                        </a:rPr>
                        <a:t>Zakup, montaż i wszystkie prace związane z wykonaniem zjeżdżalni skarpowej wraz ze ściankami do wspinaczki.</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tc>
                <a:tc>
                  <a:txBody>
                    <a:bodyPr/>
                    <a:lstStyle/>
                    <a:p>
                      <a:pPr algn="l">
                        <a:lnSpc>
                          <a:spcPct val="115000"/>
                        </a:lnSpc>
                        <a:spcAft>
                          <a:spcPts val="1000"/>
                        </a:spcAft>
                      </a:pPr>
                      <a:r>
                        <a:rPr lang="pl-PL" sz="1200">
                          <a:effectLst/>
                        </a:rPr>
                        <a:t>35 650 zł</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extLst>
                  <a:ext uri="{0D108BD9-81ED-4DB2-BD59-A6C34878D82A}">
                    <a16:rowId xmlns:a16="http://schemas.microsoft.com/office/drawing/2014/main" val="1453235494"/>
                  </a:ext>
                </a:extLst>
              </a:tr>
              <a:tr h="1369296">
                <a:tc>
                  <a:txBody>
                    <a:bodyPr/>
                    <a:lstStyle/>
                    <a:p>
                      <a:pPr algn="l">
                        <a:lnSpc>
                          <a:spcPct val="115000"/>
                        </a:lnSpc>
                        <a:spcAft>
                          <a:spcPts val="1000"/>
                        </a:spcAft>
                      </a:pPr>
                      <a:r>
                        <a:rPr lang="pl-PL" sz="1200">
                          <a:effectLst/>
                        </a:rPr>
                        <a:t>15.</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tc>
                  <a:txBody>
                    <a:bodyPr/>
                    <a:lstStyle/>
                    <a:p>
                      <a:pPr algn="l">
                        <a:lnSpc>
                          <a:spcPct val="115000"/>
                        </a:lnSpc>
                        <a:spcAft>
                          <a:spcPts val="1000"/>
                        </a:spcAft>
                      </a:pPr>
                      <a:r>
                        <a:rPr lang="pl-PL" sz="1200" dirty="0">
                          <a:effectLst/>
                        </a:rPr>
                        <a:t>Zakup sprzętu służącego poprawie bezpieczeństwa i ochronie przeciwpożarowej mieszkańców: </a:t>
                      </a:r>
                    </a:p>
                    <a:p>
                      <a:pPr algn="l">
                        <a:lnSpc>
                          <a:spcPct val="115000"/>
                        </a:lnSpc>
                        <a:spcAft>
                          <a:spcPts val="1000"/>
                        </a:spcAft>
                      </a:pPr>
                      <a:r>
                        <a:rPr lang="pl-PL" sz="1200" dirty="0">
                          <a:effectLst/>
                        </a:rPr>
                        <a:t>- Ubranie specjalne ROSENBAUER FIRE MAX 3 – szt. 2 </a:t>
                      </a:r>
                    </a:p>
                    <a:p>
                      <a:pPr algn="l">
                        <a:lnSpc>
                          <a:spcPct val="115000"/>
                        </a:lnSpc>
                        <a:spcAft>
                          <a:spcPts val="1000"/>
                        </a:spcAft>
                      </a:pPr>
                      <a:r>
                        <a:rPr lang="pl-PL" sz="1200" dirty="0">
                          <a:effectLst/>
                        </a:rPr>
                        <a:t>- Prądownica ROSENBAUER 100 EN z łamanym przegubem – szt. 3</a:t>
                      </a:r>
                    </a:p>
                    <a:p>
                      <a:pPr algn="l">
                        <a:lnSpc>
                          <a:spcPct val="115000"/>
                        </a:lnSpc>
                        <a:spcAft>
                          <a:spcPts val="1000"/>
                        </a:spcAft>
                      </a:pPr>
                      <a:r>
                        <a:rPr lang="pl-PL" sz="1200" dirty="0">
                          <a:effectLst/>
                        </a:rPr>
                        <a:t>- Prądownica wysokociśnieniowa wodno-pianowa TIPSA BLUE DEVIL 1560</a:t>
                      </a:r>
                      <a:endParaRPr lang="pl-P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tc>
                <a:tc>
                  <a:txBody>
                    <a:bodyPr/>
                    <a:lstStyle/>
                    <a:p>
                      <a:pPr algn="l">
                        <a:lnSpc>
                          <a:spcPct val="115000"/>
                        </a:lnSpc>
                        <a:spcAft>
                          <a:spcPts val="1000"/>
                        </a:spcAft>
                      </a:pPr>
                      <a:r>
                        <a:rPr lang="pl-PL" sz="1200">
                          <a:effectLst/>
                        </a:rPr>
                        <a:t>19 560 zł</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extLst>
                  <a:ext uri="{0D108BD9-81ED-4DB2-BD59-A6C34878D82A}">
                    <a16:rowId xmlns:a16="http://schemas.microsoft.com/office/drawing/2014/main" val="4007577671"/>
                  </a:ext>
                </a:extLst>
              </a:tr>
              <a:tr h="271925">
                <a:tc>
                  <a:txBody>
                    <a:bodyPr/>
                    <a:lstStyle/>
                    <a:p>
                      <a:pPr algn="l">
                        <a:lnSpc>
                          <a:spcPct val="115000"/>
                        </a:lnSpc>
                        <a:spcAft>
                          <a:spcPts val="1000"/>
                        </a:spcAft>
                      </a:pPr>
                      <a:r>
                        <a:rPr lang="pl-PL" sz="1200">
                          <a:effectLst/>
                        </a:rPr>
                        <a:t>16.</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tc>
                  <a:txBody>
                    <a:bodyPr/>
                    <a:lstStyle/>
                    <a:p>
                      <a:pPr algn="l">
                        <a:lnSpc>
                          <a:spcPct val="115000"/>
                        </a:lnSpc>
                        <a:spcAft>
                          <a:spcPts val="1000"/>
                        </a:spcAft>
                      </a:pPr>
                      <a:r>
                        <a:rPr lang="pl-PL" sz="1200" dirty="0">
                          <a:effectLst/>
                        </a:rPr>
                        <a:t>Koszty utrzymania strony internetowej www.radabanino.pl</a:t>
                      </a:r>
                      <a:endParaRPr lang="pl-P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tc>
                <a:tc>
                  <a:txBody>
                    <a:bodyPr/>
                    <a:lstStyle/>
                    <a:p>
                      <a:pPr algn="l">
                        <a:lnSpc>
                          <a:spcPct val="115000"/>
                        </a:lnSpc>
                        <a:spcAft>
                          <a:spcPts val="1000"/>
                        </a:spcAft>
                      </a:pPr>
                      <a:r>
                        <a:rPr lang="pl-PL" sz="1200">
                          <a:effectLst/>
                        </a:rPr>
                        <a:t>650 zł</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extLst>
                  <a:ext uri="{0D108BD9-81ED-4DB2-BD59-A6C34878D82A}">
                    <a16:rowId xmlns:a16="http://schemas.microsoft.com/office/drawing/2014/main" val="542081803"/>
                  </a:ext>
                </a:extLst>
              </a:tr>
              <a:tr h="188578">
                <a:tc>
                  <a:txBody>
                    <a:bodyPr/>
                    <a:lstStyle/>
                    <a:p>
                      <a:pPr algn="l">
                        <a:lnSpc>
                          <a:spcPct val="115000"/>
                        </a:lnSpc>
                        <a:spcAft>
                          <a:spcPts val="1000"/>
                        </a:spcAft>
                      </a:pPr>
                      <a:r>
                        <a:rPr lang="pl-PL" sz="1200">
                          <a:effectLst/>
                        </a:rPr>
                        <a:t>17.</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tc>
                  <a:txBody>
                    <a:bodyPr/>
                    <a:lstStyle/>
                    <a:p>
                      <a:pPr algn="l">
                        <a:lnSpc>
                          <a:spcPct val="115000"/>
                        </a:lnSpc>
                        <a:spcAft>
                          <a:spcPts val="1000"/>
                        </a:spcAft>
                      </a:pPr>
                      <a:r>
                        <a:rPr lang="pl-PL" sz="1200">
                          <a:effectLst/>
                        </a:rPr>
                        <a:t>Zakup książek do biblioteki filia Banino.</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tc>
                <a:tc>
                  <a:txBody>
                    <a:bodyPr/>
                    <a:lstStyle/>
                    <a:p>
                      <a:pPr algn="l">
                        <a:lnSpc>
                          <a:spcPct val="115000"/>
                        </a:lnSpc>
                        <a:spcAft>
                          <a:spcPts val="1000"/>
                        </a:spcAft>
                      </a:pPr>
                      <a:r>
                        <a:rPr lang="pl-PL" sz="1200" dirty="0">
                          <a:effectLst/>
                        </a:rPr>
                        <a:t>818,97 zł</a:t>
                      </a:r>
                      <a:endParaRPr lang="pl-P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391" marR="43391" marT="0" marB="0" anchor="ctr"/>
                </a:tc>
                <a:extLst>
                  <a:ext uri="{0D108BD9-81ED-4DB2-BD59-A6C34878D82A}">
                    <a16:rowId xmlns:a16="http://schemas.microsoft.com/office/drawing/2014/main" val="213815622"/>
                  </a:ext>
                </a:extLst>
              </a:tr>
            </a:tbl>
          </a:graphicData>
        </a:graphic>
      </p:graphicFrame>
    </p:spTree>
    <p:extLst>
      <p:ext uri="{BB962C8B-B14F-4D97-AF65-F5344CB8AC3E}">
        <p14:creationId xmlns:p14="http://schemas.microsoft.com/office/powerpoint/2010/main" val="2264895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6C3885D7-DC6C-53B0-85CB-1BCCBBB634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00189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zawartości 4">
            <a:extLst>
              <a:ext uri="{FF2B5EF4-FFF2-40B4-BE49-F238E27FC236}">
                <a16:creationId xmlns:a16="http://schemas.microsoft.com/office/drawing/2014/main" id="{41A0A7D7-60B1-BDD7-B674-36BA6B81E64B}"/>
              </a:ext>
            </a:extLst>
          </p:cNvPr>
          <p:cNvSpPr>
            <a:spLocks noGrp="1"/>
          </p:cNvSpPr>
          <p:nvPr>
            <p:ph sz="quarter" idx="13"/>
          </p:nvPr>
        </p:nvSpPr>
        <p:spPr/>
        <p:txBody>
          <a:bodyPr/>
          <a:lstStyle/>
          <a:p>
            <a:r>
              <a:rPr lang="pl-PL" sz="1400" dirty="0"/>
              <a:t>INWESTYCJE NIEZREALIZOWANE Z FS 2021 (zostaną zrealizowane w roku 2024)</a:t>
            </a:r>
          </a:p>
          <a:p>
            <a:endParaRPr lang="pl-PL" dirty="0"/>
          </a:p>
          <a:p>
            <a:r>
              <a:rPr lang="pl-PL" sz="1400" dirty="0"/>
              <a:t>INWESTYCJE NIEZREALIZOWANE Z FS 2022 (zostaną zrealizowane w roku 2024)</a:t>
            </a:r>
          </a:p>
          <a:p>
            <a:endParaRPr lang="pl-PL" sz="1400" dirty="0"/>
          </a:p>
          <a:p>
            <a:pPr marL="0" indent="0">
              <a:buNone/>
            </a:pPr>
            <a:endParaRPr lang="pl-PL" sz="1400" dirty="0"/>
          </a:p>
          <a:p>
            <a:r>
              <a:rPr lang="pl-PL" sz="1400" dirty="0"/>
              <a:t>INWESTYCJE NIEZREALIZOWANE Z FS 2023 (zostaną zrealizowane w roku 2024)</a:t>
            </a:r>
          </a:p>
          <a:p>
            <a:pPr marL="0" indent="0">
              <a:buNone/>
            </a:pPr>
            <a:endParaRPr lang="pl-PL" sz="1400" dirty="0"/>
          </a:p>
        </p:txBody>
      </p:sp>
      <p:graphicFrame>
        <p:nvGraphicFramePr>
          <p:cNvPr id="8" name="Tabela 7">
            <a:extLst>
              <a:ext uri="{FF2B5EF4-FFF2-40B4-BE49-F238E27FC236}">
                <a16:creationId xmlns:a16="http://schemas.microsoft.com/office/drawing/2014/main" id="{6A177CD6-F9B1-C627-DA40-3E58F5D7FF43}"/>
              </a:ext>
            </a:extLst>
          </p:cNvPr>
          <p:cNvGraphicFramePr>
            <a:graphicFrameLocks noGrp="1"/>
          </p:cNvGraphicFramePr>
          <p:nvPr>
            <p:extLst>
              <p:ext uri="{D42A27DB-BD31-4B8C-83A1-F6EECF244321}">
                <p14:modId xmlns:p14="http://schemas.microsoft.com/office/powerpoint/2010/main" val="2639549860"/>
              </p:ext>
            </p:extLst>
          </p:nvPr>
        </p:nvGraphicFramePr>
        <p:xfrm>
          <a:off x="609600" y="1657350"/>
          <a:ext cx="7924800" cy="544005"/>
        </p:xfrm>
        <a:graphic>
          <a:graphicData uri="http://schemas.openxmlformats.org/drawingml/2006/table">
            <a:tbl>
              <a:tblPr firstRow="1" firstCol="1" bandRow="1">
                <a:tableStyleId>{5C22544A-7EE6-4342-B048-85BDC9FD1C3A}</a:tableStyleId>
              </a:tblPr>
              <a:tblGrid>
                <a:gridCol w="572050">
                  <a:extLst>
                    <a:ext uri="{9D8B030D-6E8A-4147-A177-3AD203B41FA5}">
                      <a16:colId xmlns:a16="http://schemas.microsoft.com/office/drawing/2014/main" val="4083210863"/>
                    </a:ext>
                  </a:extLst>
                </a:gridCol>
                <a:gridCol w="5940409">
                  <a:extLst>
                    <a:ext uri="{9D8B030D-6E8A-4147-A177-3AD203B41FA5}">
                      <a16:colId xmlns:a16="http://schemas.microsoft.com/office/drawing/2014/main" val="2207972391"/>
                    </a:ext>
                  </a:extLst>
                </a:gridCol>
                <a:gridCol w="1412341">
                  <a:extLst>
                    <a:ext uri="{9D8B030D-6E8A-4147-A177-3AD203B41FA5}">
                      <a16:colId xmlns:a16="http://schemas.microsoft.com/office/drawing/2014/main" val="2703774051"/>
                    </a:ext>
                  </a:extLst>
                </a:gridCol>
              </a:tblGrid>
              <a:tr h="0">
                <a:tc>
                  <a:txBody>
                    <a:bodyPr/>
                    <a:lstStyle/>
                    <a:p>
                      <a:pPr algn="l">
                        <a:lnSpc>
                          <a:spcPct val="115000"/>
                        </a:lnSpc>
                        <a:spcAft>
                          <a:spcPts val="1000"/>
                        </a:spcAft>
                      </a:pPr>
                      <a:r>
                        <a:rPr lang="pl-PL" sz="1600">
                          <a:effectLst/>
                        </a:rPr>
                        <a:t>3.</a:t>
                      </a:r>
                      <a:endParaRPr lang="pl-P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600" dirty="0">
                          <a:effectLst/>
                        </a:rPr>
                        <a:t>Zakup i montaż 11  opraw świetlnych wraz z słupami na ul. Rolnicza zgodnie z istniejącym projektem.</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600" dirty="0">
                          <a:effectLst/>
                        </a:rPr>
                        <a:t>60 500</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27113232"/>
                  </a:ext>
                </a:extLst>
              </a:tr>
            </a:tbl>
          </a:graphicData>
        </a:graphic>
      </p:graphicFrame>
      <p:graphicFrame>
        <p:nvGraphicFramePr>
          <p:cNvPr id="9" name="Tabela 8">
            <a:extLst>
              <a:ext uri="{FF2B5EF4-FFF2-40B4-BE49-F238E27FC236}">
                <a16:creationId xmlns:a16="http://schemas.microsoft.com/office/drawing/2014/main" id="{6DA25884-7BF5-6D64-951F-F27F7B322FF5}"/>
              </a:ext>
            </a:extLst>
          </p:cNvPr>
          <p:cNvGraphicFramePr>
            <a:graphicFrameLocks noGrp="1"/>
          </p:cNvGraphicFramePr>
          <p:nvPr>
            <p:extLst>
              <p:ext uri="{D42A27DB-BD31-4B8C-83A1-F6EECF244321}">
                <p14:modId xmlns:p14="http://schemas.microsoft.com/office/powerpoint/2010/main" val="4129681482"/>
              </p:ext>
            </p:extLst>
          </p:nvPr>
        </p:nvGraphicFramePr>
        <p:xfrm>
          <a:off x="609600" y="2571750"/>
          <a:ext cx="7924800" cy="263589"/>
        </p:xfrm>
        <a:graphic>
          <a:graphicData uri="http://schemas.openxmlformats.org/drawingml/2006/table">
            <a:tbl>
              <a:tblPr firstRow="1" firstCol="1" bandRow="1">
                <a:tableStyleId>{5C22544A-7EE6-4342-B048-85BDC9FD1C3A}</a:tableStyleId>
              </a:tblPr>
              <a:tblGrid>
                <a:gridCol w="572050">
                  <a:extLst>
                    <a:ext uri="{9D8B030D-6E8A-4147-A177-3AD203B41FA5}">
                      <a16:colId xmlns:a16="http://schemas.microsoft.com/office/drawing/2014/main" val="3775922231"/>
                    </a:ext>
                  </a:extLst>
                </a:gridCol>
                <a:gridCol w="5981150">
                  <a:extLst>
                    <a:ext uri="{9D8B030D-6E8A-4147-A177-3AD203B41FA5}">
                      <a16:colId xmlns:a16="http://schemas.microsoft.com/office/drawing/2014/main" val="49351223"/>
                    </a:ext>
                  </a:extLst>
                </a:gridCol>
                <a:gridCol w="1371600">
                  <a:extLst>
                    <a:ext uri="{9D8B030D-6E8A-4147-A177-3AD203B41FA5}">
                      <a16:colId xmlns:a16="http://schemas.microsoft.com/office/drawing/2014/main" val="1423134755"/>
                    </a:ext>
                  </a:extLst>
                </a:gridCol>
              </a:tblGrid>
              <a:tr h="0">
                <a:tc>
                  <a:txBody>
                    <a:bodyPr/>
                    <a:lstStyle/>
                    <a:p>
                      <a:pPr algn="l">
                        <a:lnSpc>
                          <a:spcPct val="115000"/>
                        </a:lnSpc>
                        <a:spcAft>
                          <a:spcPts val="1000"/>
                        </a:spcAft>
                      </a:pPr>
                      <a:r>
                        <a:rPr lang="pl-PL" sz="1600">
                          <a:effectLst/>
                        </a:rPr>
                        <a:t>1.</a:t>
                      </a:r>
                      <a:endParaRPr lang="pl-P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600">
                          <a:effectLst/>
                        </a:rPr>
                        <a:t>Kompleksowa budowa ciągu pieszo-rowerowego na ulicy Rolniczej.</a:t>
                      </a:r>
                      <a:endParaRPr lang="pl-PL"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600" dirty="0">
                          <a:effectLst/>
                        </a:rPr>
                        <a:t>420 417zł</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17018964"/>
                  </a:ext>
                </a:extLst>
              </a:tr>
            </a:tbl>
          </a:graphicData>
        </a:graphic>
      </p:graphicFrame>
      <p:graphicFrame>
        <p:nvGraphicFramePr>
          <p:cNvPr id="10" name="Tabela 9">
            <a:extLst>
              <a:ext uri="{FF2B5EF4-FFF2-40B4-BE49-F238E27FC236}">
                <a16:creationId xmlns:a16="http://schemas.microsoft.com/office/drawing/2014/main" id="{65D62F6B-CCA0-451A-4CC8-F68A7DA23769}"/>
              </a:ext>
            </a:extLst>
          </p:cNvPr>
          <p:cNvGraphicFramePr>
            <a:graphicFrameLocks noGrp="1"/>
          </p:cNvGraphicFramePr>
          <p:nvPr>
            <p:extLst>
              <p:ext uri="{D42A27DB-BD31-4B8C-83A1-F6EECF244321}">
                <p14:modId xmlns:p14="http://schemas.microsoft.com/office/powerpoint/2010/main" val="2657384873"/>
              </p:ext>
            </p:extLst>
          </p:nvPr>
        </p:nvGraphicFramePr>
        <p:xfrm>
          <a:off x="621030" y="3424047"/>
          <a:ext cx="7913370" cy="1182816"/>
        </p:xfrm>
        <a:graphic>
          <a:graphicData uri="http://schemas.openxmlformats.org/drawingml/2006/table">
            <a:tbl>
              <a:tblPr firstRow="1" firstCol="1" bandRow="1">
                <a:tableStyleId>{5C22544A-7EE6-4342-B048-85BDC9FD1C3A}</a:tableStyleId>
              </a:tblPr>
              <a:tblGrid>
                <a:gridCol w="571225">
                  <a:extLst>
                    <a:ext uri="{9D8B030D-6E8A-4147-A177-3AD203B41FA5}">
                      <a16:colId xmlns:a16="http://schemas.microsoft.com/office/drawing/2014/main" val="2096522984"/>
                    </a:ext>
                  </a:extLst>
                </a:gridCol>
                <a:gridCol w="5970545">
                  <a:extLst>
                    <a:ext uri="{9D8B030D-6E8A-4147-A177-3AD203B41FA5}">
                      <a16:colId xmlns:a16="http://schemas.microsoft.com/office/drawing/2014/main" val="4265423940"/>
                    </a:ext>
                  </a:extLst>
                </a:gridCol>
                <a:gridCol w="1371600">
                  <a:extLst>
                    <a:ext uri="{9D8B030D-6E8A-4147-A177-3AD203B41FA5}">
                      <a16:colId xmlns:a16="http://schemas.microsoft.com/office/drawing/2014/main" val="3558542328"/>
                    </a:ext>
                  </a:extLst>
                </a:gridCol>
              </a:tblGrid>
              <a:tr h="0">
                <a:tc>
                  <a:txBody>
                    <a:bodyPr/>
                    <a:lstStyle/>
                    <a:p>
                      <a:pPr algn="l">
                        <a:lnSpc>
                          <a:spcPct val="115000"/>
                        </a:lnSpc>
                        <a:spcAft>
                          <a:spcPts val="1000"/>
                        </a:spcAft>
                      </a:pPr>
                      <a:r>
                        <a:rPr lang="pl-PL" sz="1400">
                          <a:effectLst/>
                        </a:rPr>
                        <a:t>1.</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Kompleksowa budowa chodnika z dopuszczonym ruchem rowerowym na ulicy Źródlanej.</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260 000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38044705"/>
                  </a:ext>
                </a:extLst>
              </a:tr>
              <a:tr h="0">
                <a:tc>
                  <a:txBody>
                    <a:bodyPr/>
                    <a:lstStyle/>
                    <a:p>
                      <a:pPr algn="l">
                        <a:lnSpc>
                          <a:spcPct val="115000"/>
                        </a:lnSpc>
                        <a:spcAft>
                          <a:spcPts val="1000"/>
                        </a:spcAft>
                      </a:pPr>
                      <a:r>
                        <a:rPr lang="pl-PL" sz="1400">
                          <a:effectLst/>
                        </a:rPr>
                        <a:t>6.</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montaż 2  opraw świetlnych wraz z słupami na ul. Kalinowej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16 000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27855914"/>
                  </a:ext>
                </a:extLst>
              </a:tr>
              <a:tr h="0">
                <a:tc>
                  <a:txBody>
                    <a:bodyPr/>
                    <a:lstStyle/>
                    <a:p>
                      <a:pPr algn="l">
                        <a:lnSpc>
                          <a:spcPct val="115000"/>
                        </a:lnSpc>
                        <a:spcAft>
                          <a:spcPts val="1000"/>
                        </a:spcAft>
                      </a:pPr>
                      <a:r>
                        <a:rPr lang="pl-PL" sz="1400">
                          <a:effectLst/>
                        </a:rPr>
                        <a:t>11.</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Wykonanie dokumentacji projektowej oświetlenia ulicy Wodnika.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dirty="0">
                          <a:effectLst/>
                        </a:rPr>
                        <a:t>6 000 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7068028"/>
                  </a:ext>
                </a:extLst>
              </a:tr>
            </a:tbl>
          </a:graphicData>
        </a:graphic>
      </p:graphicFrame>
    </p:spTree>
    <p:extLst>
      <p:ext uri="{BB962C8B-B14F-4D97-AF65-F5344CB8AC3E}">
        <p14:creationId xmlns:p14="http://schemas.microsoft.com/office/powerpoint/2010/main" val="1157211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1B0988F6-B9A6-4D29-5DFB-EAED4E917D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7005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609600" y="209550"/>
            <a:ext cx="7772400" cy="969865"/>
          </a:xfrm>
        </p:spPr>
        <p:txBody>
          <a:bodyPr>
            <a:normAutofit/>
          </a:bodyPr>
          <a:lstStyle/>
          <a:p>
            <a:pPr algn="r"/>
            <a:r>
              <a:rPr lang="pl-PL" sz="2400" b="1" dirty="0"/>
              <a:t>Zrealizowano poniższe wydatki z środków pochodzących z DODATKOWEGO FUNDUSZU SOŁECKIEGO 50 000 zł</a:t>
            </a:r>
            <a:endParaRPr lang="pl-PL" sz="2400" dirty="0"/>
          </a:p>
        </p:txBody>
      </p:sp>
      <p:graphicFrame>
        <p:nvGraphicFramePr>
          <p:cNvPr id="2" name="Tabela 1">
            <a:extLst>
              <a:ext uri="{FF2B5EF4-FFF2-40B4-BE49-F238E27FC236}">
                <a16:creationId xmlns:a16="http://schemas.microsoft.com/office/drawing/2014/main" id="{DAB57F6D-8840-8F20-6251-FAE3B81C87A6}"/>
              </a:ext>
            </a:extLst>
          </p:cNvPr>
          <p:cNvGraphicFramePr>
            <a:graphicFrameLocks noGrp="1"/>
          </p:cNvGraphicFramePr>
          <p:nvPr>
            <p:extLst>
              <p:ext uri="{D42A27DB-BD31-4B8C-83A1-F6EECF244321}">
                <p14:modId xmlns:p14="http://schemas.microsoft.com/office/powerpoint/2010/main" val="3053026293"/>
              </p:ext>
            </p:extLst>
          </p:nvPr>
        </p:nvGraphicFramePr>
        <p:xfrm>
          <a:off x="609600" y="1428750"/>
          <a:ext cx="7772400" cy="3505204"/>
        </p:xfrm>
        <a:graphic>
          <a:graphicData uri="http://schemas.openxmlformats.org/drawingml/2006/table">
            <a:tbl>
              <a:tblPr firstRow="1" firstCol="1" bandRow="1">
                <a:tableStyleId>{5C22544A-7EE6-4342-B048-85BDC9FD1C3A}</a:tableStyleId>
              </a:tblPr>
              <a:tblGrid>
                <a:gridCol w="515442">
                  <a:extLst>
                    <a:ext uri="{9D8B030D-6E8A-4147-A177-3AD203B41FA5}">
                      <a16:colId xmlns:a16="http://schemas.microsoft.com/office/drawing/2014/main" val="384210642"/>
                    </a:ext>
                  </a:extLst>
                </a:gridCol>
                <a:gridCol w="5656758">
                  <a:extLst>
                    <a:ext uri="{9D8B030D-6E8A-4147-A177-3AD203B41FA5}">
                      <a16:colId xmlns:a16="http://schemas.microsoft.com/office/drawing/2014/main" val="501491671"/>
                    </a:ext>
                  </a:extLst>
                </a:gridCol>
                <a:gridCol w="1600200">
                  <a:extLst>
                    <a:ext uri="{9D8B030D-6E8A-4147-A177-3AD203B41FA5}">
                      <a16:colId xmlns:a16="http://schemas.microsoft.com/office/drawing/2014/main" val="3276448468"/>
                    </a:ext>
                  </a:extLst>
                </a:gridCol>
              </a:tblGrid>
              <a:tr h="564097">
                <a:tc>
                  <a:txBody>
                    <a:bodyPr/>
                    <a:lstStyle/>
                    <a:p>
                      <a:pPr algn="ctr">
                        <a:lnSpc>
                          <a:spcPct val="115000"/>
                        </a:lnSpc>
                        <a:spcAft>
                          <a:spcPts val="1000"/>
                        </a:spcAft>
                      </a:pPr>
                      <a:r>
                        <a:rPr lang="pl-PL" sz="1400">
                          <a:effectLst/>
                        </a:rPr>
                        <a:t>LP</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400">
                          <a:effectLst/>
                        </a:rPr>
                        <a:t>NAZWA ZADANIA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400">
                          <a:effectLst/>
                        </a:rPr>
                        <a:t>KWOTA PRZEZNACZONA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3523299"/>
                  </a:ext>
                </a:extLst>
              </a:tr>
              <a:tr h="564097">
                <a:tc>
                  <a:txBody>
                    <a:bodyPr/>
                    <a:lstStyle/>
                    <a:p>
                      <a:pPr>
                        <a:lnSpc>
                          <a:spcPct val="115000"/>
                        </a:lnSpc>
                        <a:spcAft>
                          <a:spcPts val="1000"/>
                        </a:spcAft>
                      </a:pPr>
                      <a:r>
                        <a:rPr lang="pl-PL" sz="1400">
                          <a:effectLst/>
                        </a:rPr>
                        <a:t>1.</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400">
                          <a:effectLst/>
                        </a:rPr>
                        <a:t>„31 finał Wielkiej Orkiestry Świątecznej Pomocy w Baninie”.</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5483,17zł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20217128"/>
                  </a:ext>
                </a:extLst>
              </a:tr>
              <a:tr h="463497">
                <a:tc>
                  <a:txBody>
                    <a:bodyPr/>
                    <a:lstStyle/>
                    <a:p>
                      <a:pPr>
                        <a:lnSpc>
                          <a:spcPct val="115000"/>
                        </a:lnSpc>
                        <a:spcAft>
                          <a:spcPts val="1000"/>
                        </a:spcAft>
                      </a:pPr>
                      <a:r>
                        <a:rPr lang="pl-PL" sz="1400">
                          <a:effectLst/>
                        </a:rPr>
                        <a:t>2.</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400">
                          <a:effectLst/>
                        </a:rPr>
                        <a:t>Festyn z okazji Dnia Dziecka (dmuchańce + nagrody)</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5000zł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64832289"/>
                  </a:ext>
                </a:extLst>
              </a:tr>
              <a:tr h="273359">
                <a:tc>
                  <a:txBody>
                    <a:bodyPr/>
                    <a:lstStyle/>
                    <a:p>
                      <a:pPr>
                        <a:lnSpc>
                          <a:spcPct val="115000"/>
                        </a:lnSpc>
                        <a:spcAft>
                          <a:spcPts val="1000"/>
                        </a:spcAft>
                      </a:pPr>
                      <a:r>
                        <a:rPr lang="pl-PL" sz="1400">
                          <a:effectLst/>
                        </a:rPr>
                        <a:t>3.</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400">
                          <a:effectLst/>
                        </a:rPr>
                        <a:t>Zakup nagród rzeczowych na WOŚP 2024</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3226,83zł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4255613"/>
                  </a:ext>
                </a:extLst>
              </a:tr>
              <a:tr h="273359">
                <a:tc>
                  <a:txBody>
                    <a:bodyPr/>
                    <a:lstStyle/>
                    <a:p>
                      <a:pPr>
                        <a:lnSpc>
                          <a:spcPct val="115000"/>
                        </a:lnSpc>
                        <a:spcAft>
                          <a:spcPts val="1000"/>
                        </a:spcAft>
                      </a:pPr>
                      <a:r>
                        <a:rPr lang="pl-PL" sz="1400">
                          <a:effectLst/>
                        </a:rPr>
                        <a:t>4.</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400">
                          <a:effectLst/>
                        </a:rPr>
                        <a:t>Nagrody rzeczowe – kupony do EMPIK</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500zł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91186870"/>
                  </a:ext>
                </a:extLst>
              </a:tr>
              <a:tr h="273359">
                <a:tc>
                  <a:txBody>
                    <a:bodyPr/>
                    <a:lstStyle/>
                    <a:p>
                      <a:pPr>
                        <a:lnSpc>
                          <a:spcPct val="115000"/>
                        </a:lnSpc>
                        <a:spcAft>
                          <a:spcPts val="1000"/>
                        </a:spcAft>
                      </a:pPr>
                      <a:r>
                        <a:rPr lang="pl-PL" sz="1400">
                          <a:effectLst/>
                        </a:rPr>
                        <a:t>4.</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400">
                          <a:effectLst/>
                        </a:rPr>
                        <a:t>Nagłośnienie</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4920zł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55692877"/>
                  </a:ext>
                </a:extLst>
              </a:tr>
              <a:tr h="273359">
                <a:tc>
                  <a:txBody>
                    <a:bodyPr/>
                    <a:lstStyle/>
                    <a:p>
                      <a:pPr>
                        <a:lnSpc>
                          <a:spcPct val="115000"/>
                        </a:lnSpc>
                        <a:spcAft>
                          <a:spcPts val="1000"/>
                        </a:spcAft>
                      </a:pPr>
                      <a:r>
                        <a:rPr lang="pl-PL" sz="1400">
                          <a:effectLst/>
                        </a:rPr>
                        <a:t>5.</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400">
                          <a:effectLst/>
                        </a:rPr>
                        <a:t>2 sztuki Parkowy leżak dwuosobowy</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11500zł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21738131"/>
                  </a:ext>
                </a:extLst>
              </a:tr>
              <a:tr h="273359">
                <a:tc>
                  <a:txBody>
                    <a:bodyPr/>
                    <a:lstStyle/>
                    <a:p>
                      <a:pPr>
                        <a:lnSpc>
                          <a:spcPct val="115000"/>
                        </a:lnSpc>
                        <a:spcAft>
                          <a:spcPts val="1000"/>
                        </a:spcAft>
                      </a:pPr>
                      <a:r>
                        <a:rPr lang="pl-PL" sz="1400">
                          <a:effectLst/>
                        </a:rPr>
                        <a:t>6.</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400">
                          <a:effectLst/>
                        </a:rPr>
                        <a:t>Autokar UKS Banino</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2000zł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97201897"/>
                  </a:ext>
                </a:extLst>
              </a:tr>
              <a:tr h="273359">
                <a:tc>
                  <a:txBody>
                    <a:bodyPr/>
                    <a:lstStyle/>
                    <a:p>
                      <a:pPr>
                        <a:lnSpc>
                          <a:spcPct val="115000"/>
                        </a:lnSpc>
                        <a:spcAft>
                          <a:spcPts val="1000"/>
                        </a:spcAft>
                      </a:pPr>
                      <a:r>
                        <a:rPr lang="pl-PL" sz="1400">
                          <a:effectLst/>
                        </a:rPr>
                        <a:t>7.</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400">
                          <a:effectLst/>
                        </a:rPr>
                        <a:t>Hamaki Księżycowa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15000zł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61231972"/>
                  </a:ext>
                </a:extLst>
              </a:tr>
              <a:tr h="273359">
                <a:tc>
                  <a:txBody>
                    <a:bodyPr/>
                    <a:lstStyle/>
                    <a:p>
                      <a:pPr>
                        <a:lnSpc>
                          <a:spcPct val="115000"/>
                        </a:lnSpc>
                        <a:spcAft>
                          <a:spcPts val="1000"/>
                        </a:spcAft>
                      </a:pPr>
                      <a:r>
                        <a:rPr lang="pl-PL" sz="1400">
                          <a:effectLst/>
                        </a:rPr>
                        <a:t>8.</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400">
                          <a:effectLst/>
                        </a:rPr>
                        <a:t>Maszyna do waty cukrowej</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dirty="0">
                          <a:effectLst/>
                        </a:rPr>
                        <a:t>2 370zł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00825232"/>
                  </a:ext>
                </a:extLst>
              </a:tr>
            </a:tbl>
          </a:graphicData>
        </a:graphic>
      </p:graphicFrame>
    </p:spTree>
    <p:extLst>
      <p:ext uri="{BB962C8B-B14F-4D97-AF65-F5344CB8AC3E}">
        <p14:creationId xmlns:p14="http://schemas.microsoft.com/office/powerpoint/2010/main" val="1055474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type="title"/>
          </p:nvPr>
        </p:nvSpPr>
        <p:spPr>
          <a:xfrm>
            <a:off x="609600" y="209550"/>
            <a:ext cx="8153400" cy="914400"/>
          </a:xfrm>
        </p:spPr>
        <p:txBody>
          <a:bodyPr>
            <a:normAutofit fontScale="90000"/>
          </a:bodyPr>
          <a:lstStyle/>
          <a:p>
            <a:pPr algn="ctr"/>
            <a:r>
              <a:rPr lang="pl-PL" sz="3200" b="1" dirty="0"/>
              <a:t>Uchwalono Fundusz Sołecki na rok 2024 </a:t>
            </a:r>
            <a:br>
              <a:rPr lang="pl-PL" sz="3200" b="1" dirty="0"/>
            </a:br>
            <a:r>
              <a:rPr lang="pl-PL" sz="3200" b="1" dirty="0"/>
              <a:t>KWOTA 520 369,53 zł</a:t>
            </a:r>
          </a:p>
        </p:txBody>
      </p:sp>
      <p:graphicFrame>
        <p:nvGraphicFramePr>
          <p:cNvPr id="3" name="Tabela 2">
            <a:extLst>
              <a:ext uri="{FF2B5EF4-FFF2-40B4-BE49-F238E27FC236}">
                <a16:creationId xmlns:a16="http://schemas.microsoft.com/office/drawing/2014/main" id="{65D1B2F4-5757-A3E1-0F47-CBB769CAB4ED}"/>
              </a:ext>
            </a:extLst>
          </p:cNvPr>
          <p:cNvGraphicFramePr>
            <a:graphicFrameLocks noGrp="1"/>
          </p:cNvGraphicFramePr>
          <p:nvPr>
            <p:extLst>
              <p:ext uri="{D42A27DB-BD31-4B8C-83A1-F6EECF244321}">
                <p14:modId xmlns:p14="http://schemas.microsoft.com/office/powerpoint/2010/main" val="3582638435"/>
              </p:ext>
            </p:extLst>
          </p:nvPr>
        </p:nvGraphicFramePr>
        <p:xfrm>
          <a:off x="609600" y="1143000"/>
          <a:ext cx="8081010" cy="3905084"/>
        </p:xfrm>
        <a:graphic>
          <a:graphicData uri="http://schemas.openxmlformats.org/drawingml/2006/table">
            <a:tbl>
              <a:tblPr firstRow="1" firstCol="1" bandRow="1">
                <a:tableStyleId>{5C22544A-7EE6-4342-B048-85BDC9FD1C3A}</a:tableStyleId>
              </a:tblPr>
              <a:tblGrid>
                <a:gridCol w="580733">
                  <a:extLst>
                    <a:ext uri="{9D8B030D-6E8A-4147-A177-3AD203B41FA5}">
                      <a16:colId xmlns:a16="http://schemas.microsoft.com/office/drawing/2014/main" val="668795376"/>
                    </a:ext>
                  </a:extLst>
                </a:gridCol>
                <a:gridCol w="6128677">
                  <a:extLst>
                    <a:ext uri="{9D8B030D-6E8A-4147-A177-3AD203B41FA5}">
                      <a16:colId xmlns:a16="http://schemas.microsoft.com/office/drawing/2014/main" val="1319462939"/>
                    </a:ext>
                  </a:extLst>
                </a:gridCol>
                <a:gridCol w="1371600">
                  <a:extLst>
                    <a:ext uri="{9D8B030D-6E8A-4147-A177-3AD203B41FA5}">
                      <a16:colId xmlns:a16="http://schemas.microsoft.com/office/drawing/2014/main" val="3679081896"/>
                    </a:ext>
                  </a:extLst>
                </a:gridCol>
              </a:tblGrid>
              <a:tr h="429630">
                <a:tc>
                  <a:txBody>
                    <a:bodyPr/>
                    <a:lstStyle/>
                    <a:p>
                      <a:pPr algn="l">
                        <a:lnSpc>
                          <a:spcPct val="115000"/>
                        </a:lnSpc>
                        <a:spcAft>
                          <a:spcPts val="1000"/>
                        </a:spcAft>
                      </a:pPr>
                      <a:r>
                        <a:rPr lang="pl-PL" sz="1400" dirty="0">
                          <a:effectLst/>
                        </a:rPr>
                        <a:t>LP.</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ctr">
                        <a:lnSpc>
                          <a:spcPct val="115000"/>
                        </a:lnSpc>
                        <a:spcAft>
                          <a:spcPts val="1000"/>
                        </a:spcAft>
                      </a:pPr>
                      <a:r>
                        <a:rPr lang="pl-PL" sz="1400" dirty="0">
                          <a:effectLst/>
                        </a:rPr>
                        <a:t>NAZWA PRZEDSIĘWZIĘCIA</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l">
                        <a:lnSpc>
                          <a:spcPct val="115000"/>
                        </a:lnSpc>
                        <a:spcAft>
                          <a:spcPts val="1000"/>
                        </a:spcAft>
                      </a:pPr>
                      <a:r>
                        <a:rPr lang="pl-PL" sz="1400">
                          <a:effectLst/>
                        </a:rPr>
                        <a:t>KWOTA PRZEDSIĘWZIĘCIA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1192705133"/>
                  </a:ext>
                </a:extLst>
              </a:tr>
              <a:tr h="429630">
                <a:tc>
                  <a:txBody>
                    <a:bodyPr/>
                    <a:lstStyle/>
                    <a:p>
                      <a:pPr algn="l">
                        <a:lnSpc>
                          <a:spcPct val="115000"/>
                        </a:lnSpc>
                        <a:spcAft>
                          <a:spcPts val="1000"/>
                        </a:spcAft>
                      </a:pPr>
                      <a:r>
                        <a:rPr lang="pl-PL" sz="1400">
                          <a:effectLst/>
                        </a:rPr>
                        <a:t>1</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l">
                        <a:lnSpc>
                          <a:spcPct val="115000"/>
                        </a:lnSpc>
                        <a:spcAft>
                          <a:spcPts val="1000"/>
                        </a:spcAft>
                      </a:pPr>
                      <a:r>
                        <a:rPr lang="pl-PL" sz="1400" dirty="0">
                          <a:effectLst/>
                        </a:rPr>
                        <a:t>Zakup i ułożenie płyt YOMB na ulicy Balladyny wraz ze skrzyżowaniem z ulicą Lawendową. 100mb</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400">
                          <a:effectLst/>
                        </a:rPr>
                        <a:t>40 000,00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2925681263"/>
                  </a:ext>
                </a:extLst>
              </a:tr>
              <a:tr h="208196">
                <a:tc>
                  <a:txBody>
                    <a:bodyPr/>
                    <a:lstStyle/>
                    <a:p>
                      <a:pPr algn="l">
                        <a:lnSpc>
                          <a:spcPct val="115000"/>
                        </a:lnSpc>
                        <a:spcAft>
                          <a:spcPts val="1000"/>
                        </a:spcAft>
                      </a:pPr>
                      <a:r>
                        <a:rPr lang="pl-PL" sz="1400">
                          <a:effectLst/>
                        </a:rPr>
                        <a:t>2</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l">
                        <a:lnSpc>
                          <a:spcPct val="115000"/>
                        </a:lnSpc>
                        <a:spcAft>
                          <a:spcPts val="1000"/>
                        </a:spcAft>
                      </a:pPr>
                      <a:r>
                        <a:rPr lang="pl-PL" sz="1400" dirty="0">
                          <a:effectLst/>
                        </a:rPr>
                        <a:t>Zakup i ułożenie płyt YOMB na ulicy Radosnej 50 </a:t>
                      </a:r>
                      <a:r>
                        <a:rPr lang="pl-PL" sz="1400" dirty="0" err="1">
                          <a:effectLst/>
                        </a:rPr>
                        <a:t>mb</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400">
                          <a:effectLst/>
                        </a:rPr>
                        <a:t>20 000,00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1863390944"/>
                  </a:ext>
                </a:extLst>
              </a:tr>
              <a:tr h="208196">
                <a:tc>
                  <a:txBody>
                    <a:bodyPr/>
                    <a:lstStyle/>
                    <a:p>
                      <a:pPr algn="l">
                        <a:lnSpc>
                          <a:spcPct val="115000"/>
                        </a:lnSpc>
                        <a:spcAft>
                          <a:spcPts val="1000"/>
                        </a:spcAft>
                      </a:pPr>
                      <a:r>
                        <a:rPr lang="pl-PL" sz="1400">
                          <a:effectLst/>
                        </a:rPr>
                        <a:t>3</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l">
                        <a:lnSpc>
                          <a:spcPct val="115000"/>
                        </a:lnSpc>
                        <a:spcAft>
                          <a:spcPts val="1000"/>
                        </a:spcAft>
                      </a:pPr>
                      <a:r>
                        <a:rPr lang="pl-PL" sz="1400" dirty="0">
                          <a:effectLst/>
                        </a:rPr>
                        <a:t>Zakup i ułożenie płyt YOMB na ulicy Gwiezdnej 40 </a:t>
                      </a:r>
                      <a:r>
                        <a:rPr lang="pl-PL" sz="1400" dirty="0" err="1">
                          <a:effectLst/>
                        </a:rPr>
                        <a:t>mb</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400">
                          <a:effectLst/>
                        </a:rPr>
                        <a:t>16 000,00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1414590571"/>
                  </a:ext>
                </a:extLst>
              </a:tr>
              <a:tr h="647044">
                <a:tc>
                  <a:txBody>
                    <a:bodyPr/>
                    <a:lstStyle/>
                    <a:p>
                      <a:pPr algn="l">
                        <a:lnSpc>
                          <a:spcPct val="115000"/>
                        </a:lnSpc>
                        <a:spcAft>
                          <a:spcPts val="1000"/>
                        </a:spcAft>
                      </a:pPr>
                      <a:r>
                        <a:rPr lang="pl-PL" sz="1400">
                          <a:effectLst/>
                        </a:rPr>
                        <a:t>4</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l">
                        <a:lnSpc>
                          <a:spcPct val="115000"/>
                        </a:lnSpc>
                        <a:spcAft>
                          <a:spcPts val="1000"/>
                        </a:spcAft>
                      </a:pPr>
                      <a:r>
                        <a:rPr lang="pl-PL" sz="1400" dirty="0">
                          <a:effectLst/>
                        </a:rPr>
                        <a:t>Zakup i montaż 4  opraw świetlnych wraz z słupami na ul. Kubusia Puchatka zgodnie z istniejącym projektem.</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400">
                          <a:effectLst/>
                        </a:rPr>
                        <a:t>36 000,00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3243544843"/>
                  </a:ext>
                </a:extLst>
              </a:tr>
              <a:tr h="647044">
                <a:tc>
                  <a:txBody>
                    <a:bodyPr/>
                    <a:lstStyle/>
                    <a:p>
                      <a:pPr algn="l">
                        <a:lnSpc>
                          <a:spcPct val="115000"/>
                        </a:lnSpc>
                        <a:spcAft>
                          <a:spcPts val="1000"/>
                        </a:spcAft>
                      </a:pPr>
                      <a:r>
                        <a:rPr lang="pl-PL" sz="1400">
                          <a:effectLst/>
                        </a:rPr>
                        <a:t>5</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l">
                        <a:lnSpc>
                          <a:spcPct val="115000"/>
                        </a:lnSpc>
                        <a:spcAft>
                          <a:spcPts val="1000"/>
                        </a:spcAft>
                      </a:pPr>
                      <a:r>
                        <a:rPr lang="pl-PL" sz="1400" dirty="0">
                          <a:effectLst/>
                        </a:rPr>
                        <a:t>Zakup i montaż 4 opraw świetlnych wraz z słupami na ul. Miodowej/Miedzianej zgodnie z istniejącym projektem</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400">
                          <a:effectLst/>
                        </a:rPr>
                        <a:t>36 000,00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1379572251"/>
                  </a:ext>
                </a:extLst>
              </a:tr>
              <a:tr h="429630">
                <a:tc>
                  <a:txBody>
                    <a:bodyPr/>
                    <a:lstStyle/>
                    <a:p>
                      <a:pPr algn="l">
                        <a:lnSpc>
                          <a:spcPct val="115000"/>
                        </a:lnSpc>
                        <a:spcAft>
                          <a:spcPts val="1000"/>
                        </a:spcAft>
                      </a:pPr>
                      <a:r>
                        <a:rPr lang="pl-PL" sz="1400">
                          <a:effectLst/>
                        </a:rPr>
                        <a:t>6</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l">
                        <a:lnSpc>
                          <a:spcPct val="115000"/>
                        </a:lnSpc>
                        <a:spcAft>
                          <a:spcPts val="1000"/>
                        </a:spcAft>
                      </a:pPr>
                      <a:r>
                        <a:rPr lang="pl-PL" sz="1400" dirty="0">
                          <a:effectLst/>
                        </a:rPr>
                        <a:t>Zakup i montaż 3  opraw świetlnych wraz z słupami na ul. Malinowej zgodnie z istniejącym projektem.</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400" dirty="0">
                          <a:effectLst/>
                        </a:rPr>
                        <a:t>27 000,00 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3378378915"/>
                  </a:ext>
                </a:extLst>
              </a:tr>
              <a:tr h="429630">
                <a:tc>
                  <a:txBody>
                    <a:bodyPr/>
                    <a:lstStyle/>
                    <a:p>
                      <a:pPr algn="l">
                        <a:lnSpc>
                          <a:spcPct val="115000"/>
                        </a:lnSpc>
                        <a:spcAft>
                          <a:spcPts val="1000"/>
                        </a:spcAft>
                      </a:pPr>
                      <a:r>
                        <a:rPr lang="pl-PL" sz="1400">
                          <a:effectLst/>
                        </a:rPr>
                        <a:t>7</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tc>
                  <a:txBody>
                    <a:bodyPr/>
                    <a:lstStyle/>
                    <a:p>
                      <a:pPr algn="l">
                        <a:lnSpc>
                          <a:spcPct val="115000"/>
                        </a:lnSpc>
                        <a:spcAft>
                          <a:spcPts val="1000"/>
                        </a:spcAft>
                      </a:pPr>
                      <a:r>
                        <a:rPr lang="pl-PL" sz="1400">
                          <a:effectLst/>
                        </a:rPr>
                        <a:t>Zakup i montaż 2  opraw świetlnych wraz z słupami na ul. Kalinowej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tc>
                <a:tc>
                  <a:txBody>
                    <a:bodyPr/>
                    <a:lstStyle/>
                    <a:p>
                      <a:pPr algn="l">
                        <a:lnSpc>
                          <a:spcPct val="115000"/>
                        </a:lnSpc>
                        <a:spcAft>
                          <a:spcPts val="1000"/>
                        </a:spcAft>
                      </a:pPr>
                      <a:r>
                        <a:rPr lang="pl-PL" sz="1400" dirty="0">
                          <a:effectLst/>
                        </a:rPr>
                        <a:t>18 000,00 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262" marR="68262" marT="0" marB="0" anchor="ctr"/>
                </a:tc>
                <a:extLst>
                  <a:ext uri="{0D108BD9-81ED-4DB2-BD59-A6C34878D82A}">
                    <a16:rowId xmlns:a16="http://schemas.microsoft.com/office/drawing/2014/main" val="3191348374"/>
                  </a:ext>
                </a:extLst>
              </a:tr>
            </a:tbl>
          </a:graphicData>
        </a:graphic>
      </p:graphicFrame>
    </p:spTree>
    <p:extLst>
      <p:ext uri="{BB962C8B-B14F-4D97-AF65-F5344CB8AC3E}">
        <p14:creationId xmlns:p14="http://schemas.microsoft.com/office/powerpoint/2010/main" val="3654849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9A5FAA9A-E2EE-CE31-7413-AC67033217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66922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44B5FC0-2657-E2B5-BC39-CF432A94FAAF}"/>
              </a:ext>
            </a:extLst>
          </p:cNvPr>
          <p:cNvGraphicFramePr>
            <a:graphicFrameLocks noGrp="1"/>
          </p:cNvGraphicFramePr>
          <p:nvPr>
            <p:extLst>
              <p:ext uri="{D42A27DB-BD31-4B8C-83A1-F6EECF244321}">
                <p14:modId xmlns:p14="http://schemas.microsoft.com/office/powerpoint/2010/main" val="960787003"/>
              </p:ext>
            </p:extLst>
          </p:nvPr>
        </p:nvGraphicFramePr>
        <p:xfrm>
          <a:off x="609600" y="1428750"/>
          <a:ext cx="7924801" cy="3581403"/>
        </p:xfrm>
        <a:graphic>
          <a:graphicData uri="http://schemas.openxmlformats.org/drawingml/2006/table">
            <a:tbl>
              <a:tblPr firstRow="1" firstCol="1" bandRow="1">
                <a:tableStyleId>{5C22544A-7EE6-4342-B048-85BDC9FD1C3A}</a:tableStyleId>
              </a:tblPr>
              <a:tblGrid>
                <a:gridCol w="569508">
                  <a:extLst>
                    <a:ext uri="{9D8B030D-6E8A-4147-A177-3AD203B41FA5}">
                      <a16:colId xmlns:a16="http://schemas.microsoft.com/office/drawing/2014/main" val="2917970142"/>
                    </a:ext>
                  </a:extLst>
                </a:gridCol>
                <a:gridCol w="5983692">
                  <a:extLst>
                    <a:ext uri="{9D8B030D-6E8A-4147-A177-3AD203B41FA5}">
                      <a16:colId xmlns:a16="http://schemas.microsoft.com/office/drawing/2014/main" val="1083426167"/>
                    </a:ext>
                  </a:extLst>
                </a:gridCol>
                <a:gridCol w="1371601">
                  <a:extLst>
                    <a:ext uri="{9D8B030D-6E8A-4147-A177-3AD203B41FA5}">
                      <a16:colId xmlns:a16="http://schemas.microsoft.com/office/drawing/2014/main" val="276938329"/>
                    </a:ext>
                  </a:extLst>
                </a:gridCol>
              </a:tblGrid>
              <a:tr h="511629">
                <a:tc>
                  <a:txBody>
                    <a:bodyPr/>
                    <a:lstStyle/>
                    <a:p>
                      <a:pPr algn="l">
                        <a:lnSpc>
                          <a:spcPct val="115000"/>
                        </a:lnSpc>
                        <a:spcAft>
                          <a:spcPts val="1000"/>
                        </a:spcAft>
                      </a:pPr>
                      <a:r>
                        <a:rPr lang="pl-PL" sz="1400">
                          <a:effectLst/>
                        </a:rPr>
                        <a:t>8</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pl-PL" sz="1400">
                          <a:effectLst/>
                        </a:rPr>
                        <a:t>Zakup i montaż 2  opraw świetlnych wraz z słupami na ul. Głogowej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18 000,00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51166091"/>
                  </a:ext>
                </a:extLst>
              </a:tr>
              <a:tr h="511629">
                <a:tc>
                  <a:txBody>
                    <a:bodyPr/>
                    <a:lstStyle/>
                    <a:p>
                      <a:pPr algn="l">
                        <a:lnSpc>
                          <a:spcPct val="115000"/>
                        </a:lnSpc>
                        <a:spcAft>
                          <a:spcPts val="1000"/>
                        </a:spcAft>
                      </a:pPr>
                      <a:r>
                        <a:rPr lang="pl-PL" sz="1400">
                          <a:effectLst/>
                        </a:rPr>
                        <a:t>9</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pl-PL" sz="1400">
                          <a:effectLst/>
                        </a:rPr>
                        <a:t>Zakup i montaż 2  opraw świetlnych wraz z słupami na ul. Gwiezdna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18 000,00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134304"/>
                  </a:ext>
                </a:extLst>
              </a:tr>
              <a:tr h="511629">
                <a:tc>
                  <a:txBody>
                    <a:bodyPr/>
                    <a:lstStyle/>
                    <a:p>
                      <a:pPr algn="l">
                        <a:lnSpc>
                          <a:spcPct val="115000"/>
                        </a:lnSpc>
                        <a:spcAft>
                          <a:spcPts val="1000"/>
                        </a:spcAft>
                      </a:pPr>
                      <a:r>
                        <a:rPr lang="pl-PL" sz="1400">
                          <a:effectLst/>
                        </a:rPr>
                        <a:t>10</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pl-PL" sz="1400">
                          <a:effectLst/>
                        </a:rPr>
                        <a:t>Zakup i montaż 2  opraw świetlnych wraz z słupami na ul. Szczęśliwa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18 000,00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89764738"/>
                  </a:ext>
                </a:extLst>
              </a:tr>
              <a:tr h="511629">
                <a:tc>
                  <a:txBody>
                    <a:bodyPr/>
                    <a:lstStyle/>
                    <a:p>
                      <a:pPr algn="l">
                        <a:lnSpc>
                          <a:spcPct val="115000"/>
                        </a:lnSpc>
                        <a:spcAft>
                          <a:spcPts val="1000"/>
                        </a:spcAft>
                      </a:pPr>
                      <a:r>
                        <a:rPr lang="pl-PL" sz="1400">
                          <a:effectLst/>
                        </a:rPr>
                        <a:t>11</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pl-PL" sz="1400">
                          <a:effectLst/>
                        </a:rPr>
                        <a:t>Zakup i montaż 2  opraw świetlnych wraz z słupami na ul. Letnia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18 000,00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72890145"/>
                  </a:ext>
                </a:extLst>
              </a:tr>
              <a:tr h="511629">
                <a:tc>
                  <a:txBody>
                    <a:bodyPr/>
                    <a:lstStyle/>
                    <a:p>
                      <a:pPr algn="l">
                        <a:lnSpc>
                          <a:spcPct val="115000"/>
                        </a:lnSpc>
                        <a:spcAft>
                          <a:spcPts val="1000"/>
                        </a:spcAft>
                      </a:pPr>
                      <a:r>
                        <a:rPr lang="pl-PL" sz="1400">
                          <a:effectLst/>
                        </a:rPr>
                        <a:t>12</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pl-PL" sz="1400">
                          <a:effectLst/>
                        </a:rPr>
                        <a:t>Zakup i montaż 2  opraw świetlnych wraz z słupami na ul. Radosnej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18 000,00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88648134"/>
                  </a:ext>
                </a:extLst>
              </a:tr>
              <a:tr h="511629">
                <a:tc>
                  <a:txBody>
                    <a:bodyPr/>
                    <a:lstStyle/>
                    <a:p>
                      <a:pPr algn="l">
                        <a:lnSpc>
                          <a:spcPct val="115000"/>
                        </a:lnSpc>
                        <a:spcAft>
                          <a:spcPts val="1000"/>
                        </a:spcAft>
                      </a:pPr>
                      <a:r>
                        <a:rPr lang="pl-PL" sz="1400">
                          <a:effectLst/>
                        </a:rPr>
                        <a:t>13</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pl-PL" sz="1400">
                          <a:effectLst/>
                        </a:rPr>
                        <a:t>Zakup i montaż 2  opraw świetlnych wraz z słupami na ul. Halnej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18 000,00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70759314"/>
                  </a:ext>
                </a:extLst>
              </a:tr>
              <a:tr h="511629">
                <a:tc>
                  <a:txBody>
                    <a:bodyPr/>
                    <a:lstStyle/>
                    <a:p>
                      <a:pPr algn="l">
                        <a:lnSpc>
                          <a:spcPct val="115000"/>
                        </a:lnSpc>
                        <a:spcAft>
                          <a:spcPts val="1000"/>
                        </a:spcAft>
                      </a:pPr>
                      <a:r>
                        <a:rPr lang="pl-PL" sz="1400">
                          <a:effectLst/>
                        </a:rPr>
                        <a:t>14</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pl-PL" sz="1400">
                          <a:effectLst/>
                        </a:rPr>
                        <a:t>Zakup i montaż 2 opraw świetlnych wraz z słupami na ul. Ogrodowej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dirty="0">
                          <a:effectLst/>
                        </a:rPr>
                        <a:t>18 000,00 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68600808"/>
                  </a:ext>
                </a:extLst>
              </a:tr>
            </a:tbl>
          </a:graphicData>
        </a:graphic>
      </p:graphicFrame>
    </p:spTree>
    <p:extLst>
      <p:ext uri="{BB962C8B-B14F-4D97-AF65-F5344CB8AC3E}">
        <p14:creationId xmlns:p14="http://schemas.microsoft.com/office/powerpoint/2010/main" val="1195312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AF74D9A-9239-5182-76A4-894ACFF8BD7B}"/>
              </a:ext>
            </a:extLst>
          </p:cNvPr>
          <p:cNvGraphicFramePr>
            <a:graphicFrameLocks noGrp="1"/>
          </p:cNvGraphicFramePr>
          <p:nvPr>
            <p:extLst>
              <p:ext uri="{D42A27DB-BD31-4B8C-83A1-F6EECF244321}">
                <p14:modId xmlns:p14="http://schemas.microsoft.com/office/powerpoint/2010/main" val="523335193"/>
              </p:ext>
            </p:extLst>
          </p:nvPr>
        </p:nvGraphicFramePr>
        <p:xfrm>
          <a:off x="571500" y="1047750"/>
          <a:ext cx="8001000" cy="3943520"/>
        </p:xfrm>
        <a:graphic>
          <a:graphicData uri="http://schemas.openxmlformats.org/drawingml/2006/table">
            <a:tbl>
              <a:tblPr firstRow="1" firstCol="1" bandRow="1">
                <a:tableStyleId>{5C22544A-7EE6-4342-B048-85BDC9FD1C3A}</a:tableStyleId>
              </a:tblPr>
              <a:tblGrid>
                <a:gridCol w="574984">
                  <a:extLst>
                    <a:ext uri="{9D8B030D-6E8A-4147-A177-3AD203B41FA5}">
                      <a16:colId xmlns:a16="http://schemas.microsoft.com/office/drawing/2014/main" val="587448696"/>
                    </a:ext>
                  </a:extLst>
                </a:gridCol>
                <a:gridCol w="6206816">
                  <a:extLst>
                    <a:ext uri="{9D8B030D-6E8A-4147-A177-3AD203B41FA5}">
                      <a16:colId xmlns:a16="http://schemas.microsoft.com/office/drawing/2014/main" val="1640870712"/>
                    </a:ext>
                  </a:extLst>
                </a:gridCol>
                <a:gridCol w="1219200">
                  <a:extLst>
                    <a:ext uri="{9D8B030D-6E8A-4147-A177-3AD203B41FA5}">
                      <a16:colId xmlns:a16="http://schemas.microsoft.com/office/drawing/2014/main" val="1625691827"/>
                    </a:ext>
                  </a:extLst>
                </a:gridCol>
              </a:tblGrid>
              <a:tr h="382413">
                <a:tc>
                  <a:txBody>
                    <a:bodyPr/>
                    <a:lstStyle/>
                    <a:p>
                      <a:pPr algn="l">
                        <a:lnSpc>
                          <a:spcPct val="115000"/>
                        </a:lnSpc>
                        <a:spcAft>
                          <a:spcPts val="1000"/>
                        </a:spcAft>
                      </a:pPr>
                      <a:r>
                        <a:rPr lang="pl-PL" sz="1400">
                          <a:effectLst/>
                        </a:rPr>
                        <a:t>15</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tc>
                  <a:txBody>
                    <a:bodyPr/>
                    <a:lstStyle/>
                    <a:p>
                      <a:pPr algn="l">
                        <a:lnSpc>
                          <a:spcPct val="115000"/>
                        </a:lnSpc>
                        <a:spcAft>
                          <a:spcPts val="1000"/>
                        </a:spcAft>
                      </a:pPr>
                      <a:r>
                        <a:rPr lang="pl-PL" sz="1400" dirty="0">
                          <a:effectLst/>
                        </a:rPr>
                        <a:t>Wykonanie dokumentacji projektowej oświetlenia ulicy Saturna.</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tc>
                <a:tc>
                  <a:txBody>
                    <a:bodyPr/>
                    <a:lstStyle/>
                    <a:p>
                      <a:pPr algn="l">
                        <a:lnSpc>
                          <a:spcPct val="115000"/>
                        </a:lnSpc>
                        <a:spcAft>
                          <a:spcPts val="1000"/>
                        </a:spcAft>
                      </a:pPr>
                      <a:r>
                        <a:rPr lang="pl-PL" sz="1400">
                          <a:effectLst/>
                        </a:rPr>
                        <a:t>12 000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extLst>
                  <a:ext uri="{0D108BD9-81ED-4DB2-BD59-A6C34878D82A}">
                    <a16:rowId xmlns:a16="http://schemas.microsoft.com/office/drawing/2014/main" val="2936411047"/>
                  </a:ext>
                </a:extLst>
              </a:tr>
              <a:tr h="382413">
                <a:tc>
                  <a:txBody>
                    <a:bodyPr/>
                    <a:lstStyle/>
                    <a:p>
                      <a:pPr algn="l">
                        <a:lnSpc>
                          <a:spcPct val="115000"/>
                        </a:lnSpc>
                        <a:spcAft>
                          <a:spcPts val="1000"/>
                        </a:spcAft>
                      </a:pPr>
                      <a:r>
                        <a:rPr lang="pl-PL" sz="1400">
                          <a:effectLst/>
                        </a:rPr>
                        <a:t>16</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tc>
                  <a:txBody>
                    <a:bodyPr/>
                    <a:lstStyle/>
                    <a:p>
                      <a:pPr algn="l">
                        <a:lnSpc>
                          <a:spcPct val="115000"/>
                        </a:lnSpc>
                        <a:spcAft>
                          <a:spcPts val="1000"/>
                        </a:spcAft>
                      </a:pPr>
                      <a:r>
                        <a:rPr lang="pl-PL" sz="1400">
                          <a:effectLst/>
                        </a:rPr>
                        <a:t>Strefa relaksu dla uczniów Szkoły Podstawowej na ulicy Tuchomskiej</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tc>
                <a:tc>
                  <a:txBody>
                    <a:bodyPr/>
                    <a:lstStyle/>
                    <a:p>
                      <a:pPr algn="l">
                        <a:lnSpc>
                          <a:spcPct val="115000"/>
                        </a:lnSpc>
                        <a:spcAft>
                          <a:spcPts val="1000"/>
                        </a:spcAft>
                      </a:pPr>
                      <a:r>
                        <a:rPr lang="pl-PL" sz="1400">
                          <a:effectLst/>
                        </a:rPr>
                        <a:t>17 000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extLst>
                  <a:ext uri="{0D108BD9-81ED-4DB2-BD59-A6C34878D82A}">
                    <a16:rowId xmlns:a16="http://schemas.microsoft.com/office/drawing/2014/main" val="3351989934"/>
                  </a:ext>
                </a:extLst>
              </a:tr>
              <a:tr h="382413">
                <a:tc>
                  <a:txBody>
                    <a:bodyPr/>
                    <a:lstStyle/>
                    <a:p>
                      <a:pPr algn="l">
                        <a:lnSpc>
                          <a:spcPct val="115000"/>
                        </a:lnSpc>
                        <a:spcAft>
                          <a:spcPts val="1000"/>
                        </a:spcAft>
                      </a:pPr>
                      <a:r>
                        <a:rPr lang="pl-PL" sz="1400">
                          <a:effectLst/>
                        </a:rPr>
                        <a:t>17</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tc>
                  <a:txBody>
                    <a:bodyPr/>
                    <a:lstStyle/>
                    <a:p>
                      <a:pPr algn="l">
                        <a:lnSpc>
                          <a:spcPct val="115000"/>
                        </a:lnSpc>
                        <a:spcAft>
                          <a:spcPts val="1000"/>
                        </a:spcAft>
                      </a:pPr>
                      <a:r>
                        <a:rPr lang="pl-PL" sz="1400">
                          <a:effectLst/>
                        </a:rPr>
                        <a:t>Strefa relaksu dla uczniów Szkoły Podstawowej na ulicy Lotniczej</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tc>
                <a:tc>
                  <a:txBody>
                    <a:bodyPr/>
                    <a:lstStyle/>
                    <a:p>
                      <a:pPr algn="l">
                        <a:lnSpc>
                          <a:spcPct val="115000"/>
                        </a:lnSpc>
                        <a:spcAft>
                          <a:spcPts val="1000"/>
                        </a:spcAft>
                      </a:pPr>
                      <a:r>
                        <a:rPr lang="pl-PL" sz="1400">
                          <a:effectLst/>
                        </a:rPr>
                        <a:t>17 000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extLst>
                  <a:ext uri="{0D108BD9-81ED-4DB2-BD59-A6C34878D82A}">
                    <a16:rowId xmlns:a16="http://schemas.microsoft.com/office/drawing/2014/main" val="4080587801"/>
                  </a:ext>
                </a:extLst>
              </a:tr>
              <a:tr h="1016129">
                <a:tc>
                  <a:txBody>
                    <a:bodyPr/>
                    <a:lstStyle/>
                    <a:p>
                      <a:pPr algn="l">
                        <a:lnSpc>
                          <a:spcPct val="115000"/>
                        </a:lnSpc>
                        <a:spcAft>
                          <a:spcPts val="1000"/>
                        </a:spcAft>
                      </a:pPr>
                      <a:r>
                        <a:rPr lang="pl-PL" sz="1400">
                          <a:effectLst/>
                        </a:rPr>
                        <a:t>18</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tc>
                  <a:txBody>
                    <a:bodyPr/>
                    <a:lstStyle/>
                    <a:p>
                      <a:pPr algn="l">
                        <a:lnSpc>
                          <a:spcPct val="115000"/>
                        </a:lnSpc>
                        <a:spcAft>
                          <a:spcPts val="1000"/>
                        </a:spcAft>
                      </a:pPr>
                      <a:r>
                        <a:rPr lang="pl-PL" sz="1400">
                          <a:effectLst/>
                        </a:rPr>
                        <a:t>Zakup sprzętu służącego poprawie bezpieczeństwa i ochronie przeciwpożarowej mieszkańców: </a:t>
                      </a:r>
                    </a:p>
                    <a:p>
                      <a:pPr algn="l">
                        <a:lnSpc>
                          <a:spcPct val="115000"/>
                        </a:lnSpc>
                        <a:spcAft>
                          <a:spcPts val="1000"/>
                        </a:spcAft>
                      </a:pPr>
                      <a:r>
                        <a:rPr lang="pl-PL" sz="1400">
                          <a:effectLst/>
                        </a:rPr>
                        <a:t>- Butla kompozytowa Fenzy 7l 3,2kg – szt. 8</a:t>
                      </a:r>
                    </a:p>
                    <a:p>
                      <a:pPr algn="l">
                        <a:lnSpc>
                          <a:spcPct val="115000"/>
                        </a:lnSpc>
                        <a:spcAft>
                          <a:spcPts val="1000"/>
                        </a:spcAft>
                      </a:pPr>
                      <a:r>
                        <a:rPr lang="pl-PL" sz="1400">
                          <a:effectLst/>
                        </a:rPr>
                        <a:t>- Pokrowiec na butle Fenzy – szt. 8</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tc>
                <a:tc>
                  <a:txBody>
                    <a:bodyPr/>
                    <a:lstStyle/>
                    <a:p>
                      <a:pPr algn="l">
                        <a:lnSpc>
                          <a:spcPct val="115000"/>
                        </a:lnSpc>
                        <a:spcAft>
                          <a:spcPts val="1000"/>
                        </a:spcAft>
                      </a:pPr>
                      <a:r>
                        <a:rPr lang="pl-PL" sz="1400">
                          <a:effectLst/>
                        </a:rPr>
                        <a:t>22 680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extLst>
                  <a:ext uri="{0D108BD9-81ED-4DB2-BD59-A6C34878D82A}">
                    <a16:rowId xmlns:a16="http://schemas.microsoft.com/office/drawing/2014/main" val="3029204312"/>
                  </a:ext>
                </a:extLst>
              </a:tr>
              <a:tr h="382413">
                <a:tc>
                  <a:txBody>
                    <a:bodyPr/>
                    <a:lstStyle/>
                    <a:p>
                      <a:pPr algn="l">
                        <a:lnSpc>
                          <a:spcPct val="115000"/>
                        </a:lnSpc>
                        <a:spcAft>
                          <a:spcPts val="1000"/>
                        </a:spcAft>
                      </a:pPr>
                      <a:r>
                        <a:rPr lang="pl-PL" sz="1400">
                          <a:effectLst/>
                        </a:rPr>
                        <a:t>19</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tc>
                  <a:txBody>
                    <a:bodyPr/>
                    <a:lstStyle/>
                    <a:p>
                      <a:pPr algn="l">
                        <a:lnSpc>
                          <a:spcPct val="115000"/>
                        </a:lnSpc>
                        <a:spcAft>
                          <a:spcPts val="1000"/>
                        </a:spcAft>
                      </a:pPr>
                      <a:r>
                        <a:rPr lang="pl-PL" sz="1400">
                          <a:effectLst/>
                        </a:rPr>
                        <a:t>Koszty utrzymania strony internetowej www.radabanino.pl</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tc>
                <a:tc>
                  <a:txBody>
                    <a:bodyPr/>
                    <a:lstStyle/>
                    <a:p>
                      <a:pPr algn="l">
                        <a:lnSpc>
                          <a:spcPct val="115000"/>
                        </a:lnSpc>
                        <a:spcAft>
                          <a:spcPts val="1000"/>
                        </a:spcAft>
                      </a:pPr>
                      <a:r>
                        <a:rPr lang="pl-PL" sz="1400">
                          <a:effectLst/>
                        </a:rPr>
                        <a:t>650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extLst>
                  <a:ext uri="{0D108BD9-81ED-4DB2-BD59-A6C34878D82A}">
                    <a16:rowId xmlns:a16="http://schemas.microsoft.com/office/drawing/2014/main" val="3059651546"/>
                  </a:ext>
                </a:extLst>
              </a:tr>
              <a:tr h="187726">
                <a:tc>
                  <a:txBody>
                    <a:bodyPr/>
                    <a:lstStyle/>
                    <a:p>
                      <a:pPr algn="l">
                        <a:lnSpc>
                          <a:spcPct val="115000"/>
                        </a:lnSpc>
                        <a:spcAft>
                          <a:spcPts val="1000"/>
                        </a:spcAft>
                      </a:pPr>
                      <a:r>
                        <a:rPr lang="pl-PL" sz="1400">
                          <a:effectLst/>
                        </a:rPr>
                        <a:t>20</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tc>
                  <a:txBody>
                    <a:bodyPr/>
                    <a:lstStyle/>
                    <a:p>
                      <a:pPr algn="l">
                        <a:lnSpc>
                          <a:spcPct val="115000"/>
                        </a:lnSpc>
                        <a:spcAft>
                          <a:spcPts val="1000"/>
                        </a:spcAft>
                      </a:pPr>
                      <a:r>
                        <a:rPr lang="pl-PL" sz="1400">
                          <a:effectLst/>
                        </a:rPr>
                        <a:t>Zakup książek do biblioteki filia Banino.</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tc>
                <a:tc>
                  <a:txBody>
                    <a:bodyPr/>
                    <a:lstStyle/>
                    <a:p>
                      <a:pPr algn="l">
                        <a:lnSpc>
                          <a:spcPct val="115000"/>
                        </a:lnSpc>
                        <a:spcAft>
                          <a:spcPts val="1000"/>
                        </a:spcAft>
                      </a:pPr>
                      <a:r>
                        <a:rPr lang="pl-PL" sz="1400">
                          <a:effectLst/>
                        </a:rPr>
                        <a:t>2039,53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extLst>
                  <a:ext uri="{0D108BD9-81ED-4DB2-BD59-A6C34878D82A}">
                    <a16:rowId xmlns:a16="http://schemas.microsoft.com/office/drawing/2014/main" val="3794258045"/>
                  </a:ext>
                </a:extLst>
              </a:tr>
              <a:tr h="579971">
                <a:tc>
                  <a:txBody>
                    <a:bodyPr/>
                    <a:lstStyle/>
                    <a:p>
                      <a:pPr algn="l">
                        <a:lnSpc>
                          <a:spcPct val="115000"/>
                        </a:lnSpc>
                        <a:spcAft>
                          <a:spcPts val="1000"/>
                        </a:spcAft>
                      </a:pPr>
                      <a:r>
                        <a:rPr lang="pl-PL" sz="1400">
                          <a:effectLst/>
                        </a:rPr>
                        <a:t>21</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tc>
                  <a:txBody>
                    <a:bodyPr/>
                    <a:lstStyle/>
                    <a:p>
                      <a:pPr algn="l">
                        <a:lnSpc>
                          <a:spcPct val="115000"/>
                        </a:lnSpc>
                        <a:spcAft>
                          <a:spcPts val="1000"/>
                        </a:spcAft>
                      </a:pPr>
                      <a:r>
                        <a:rPr lang="pl-PL" sz="1400">
                          <a:effectLst/>
                        </a:rPr>
                        <a:t>Kompleksowe wykonanie nawierzchni polipropylenowej z montażem i pomalowaniem linii na istniejącej podbudowie.</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tc>
                <a:tc>
                  <a:txBody>
                    <a:bodyPr/>
                    <a:lstStyle/>
                    <a:p>
                      <a:pPr algn="l">
                        <a:lnSpc>
                          <a:spcPct val="115000"/>
                        </a:lnSpc>
                        <a:spcAft>
                          <a:spcPts val="1000"/>
                        </a:spcAft>
                      </a:pPr>
                      <a:r>
                        <a:rPr lang="pl-PL" sz="1400">
                          <a:effectLst/>
                        </a:rPr>
                        <a:t>50 000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extLst>
                  <a:ext uri="{0D108BD9-81ED-4DB2-BD59-A6C34878D82A}">
                    <a16:rowId xmlns:a16="http://schemas.microsoft.com/office/drawing/2014/main" val="1401590633"/>
                  </a:ext>
                </a:extLst>
              </a:tr>
              <a:tr h="382413">
                <a:tc>
                  <a:txBody>
                    <a:bodyPr/>
                    <a:lstStyle/>
                    <a:p>
                      <a:pPr algn="l">
                        <a:lnSpc>
                          <a:spcPct val="115000"/>
                        </a:lnSpc>
                        <a:spcAft>
                          <a:spcPts val="1000"/>
                        </a:spcAft>
                      </a:pPr>
                      <a:r>
                        <a:rPr lang="pl-PL" sz="1400">
                          <a:effectLst/>
                        </a:rPr>
                        <a:t>22</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tc>
                  <a:txBody>
                    <a:bodyPr/>
                    <a:lstStyle/>
                    <a:p>
                      <a:pPr algn="l">
                        <a:lnSpc>
                          <a:spcPct val="115000"/>
                        </a:lnSpc>
                        <a:spcAft>
                          <a:spcPts val="1000"/>
                        </a:spcAft>
                      </a:pPr>
                      <a:r>
                        <a:rPr lang="pl-PL" sz="1400">
                          <a:effectLst/>
                        </a:rPr>
                        <a:t>Zakup i montaż wyposażenia na plac rekreacyjno-sportowy na ulicy Księżycowej. </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tc>
                <a:tc>
                  <a:txBody>
                    <a:bodyPr/>
                    <a:lstStyle/>
                    <a:p>
                      <a:pPr algn="l">
                        <a:lnSpc>
                          <a:spcPct val="115000"/>
                        </a:lnSpc>
                        <a:spcAft>
                          <a:spcPts val="1000"/>
                        </a:spcAft>
                      </a:pPr>
                      <a:r>
                        <a:rPr lang="pl-PL" sz="1400" dirty="0">
                          <a:effectLst/>
                        </a:rPr>
                        <a:t>80 000zł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6548" marR="56548" marT="0" marB="0" anchor="ctr"/>
                </a:tc>
                <a:extLst>
                  <a:ext uri="{0D108BD9-81ED-4DB2-BD59-A6C34878D82A}">
                    <a16:rowId xmlns:a16="http://schemas.microsoft.com/office/drawing/2014/main" val="2202102070"/>
                  </a:ext>
                </a:extLst>
              </a:tr>
            </a:tbl>
          </a:graphicData>
        </a:graphic>
      </p:graphicFrame>
    </p:spTree>
    <p:extLst>
      <p:ext uri="{BB962C8B-B14F-4D97-AF65-F5344CB8AC3E}">
        <p14:creationId xmlns:p14="http://schemas.microsoft.com/office/powerpoint/2010/main" val="3165976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Rectangle 2"/>
          <p:cNvSpPr>
            <a:spLocks noGrp="1"/>
          </p:cNvSpPr>
          <p:nvPr>
            <p:ph type="body" sz="half" idx="2"/>
          </p:nvPr>
        </p:nvSpPr>
        <p:spPr/>
        <p:txBody>
          <a:bodyPr>
            <a:normAutofit fontScale="92500" lnSpcReduction="20000"/>
          </a:bodyPr>
          <a:lstStyle/>
          <a:p>
            <a:r>
              <a:rPr lang="pl-PL" dirty="0"/>
              <a:t>Zapraszamy wszystkich Państwa do wspólnych prób zmienienia na lepsze naszego kawałka świata</a:t>
            </a:r>
          </a:p>
        </p:txBody>
      </p:sp>
      <p:sp>
        <p:nvSpPr>
          <p:cNvPr id="4" name="Rectangle 3"/>
          <p:cNvSpPr>
            <a:spLocks noGrp="1"/>
          </p:cNvSpPr>
          <p:nvPr>
            <p:ph type="title"/>
          </p:nvPr>
        </p:nvSpPr>
        <p:spPr/>
        <p:txBody>
          <a:bodyPr>
            <a:normAutofit fontScale="90000"/>
          </a:bodyPr>
          <a:lstStyle/>
          <a:p>
            <a:r>
              <a:rPr lang="pl-PL" dirty="0"/>
              <a:t>PLANY na rok 2023</a:t>
            </a:r>
          </a:p>
        </p:txBody>
      </p:sp>
      <p:pic>
        <p:nvPicPr>
          <p:cNvPr id="8" name="j0178459.jpg"/>
          <p:cNvPicPr>
            <a:picLocks noGrp="1" noChangeAspect="1"/>
          </p:cNvPicPr>
          <p:nvPr>
            <p:ph type="pic" idx="1"/>
          </p:nvPr>
        </p:nvPicPr>
        <p:blipFill>
          <a:blip r:embed="rId3" cstate="print"/>
          <a:srcRect t="16280" b="16280"/>
          <a:stretch>
            <a:fillRect/>
          </a:stretch>
        </p:blipFill>
        <p:spPr/>
      </p:pic>
    </p:spTree>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285750"/>
            <a:ext cx="8763000" cy="838200"/>
          </a:xfrm>
        </p:spPr>
        <p:txBody>
          <a:bodyPr>
            <a:normAutofit fontScale="90000"/>
          </a:bodyPr>
          <a:lstStyle/>
          <a:p>
            <a:r>
              <a:rPr lang="pl-PL" dirty="0"/>
              <a:t>PLANOWANE INWESTYCJE NA ROK 2024:</a:t>
            </a:r>
          </a:p>
        </p:txBody>
      </p:sp>
      <p:sp>
        <p:nvSpPr>
          <p:cNvPr id="3" name="Rectangle 2"/>
          <p:cNvSpPr>
            <a:spLocks noGrp="1"/>
          </p:cNvSpPr>
          <p:nvPr>
            <p:ph sz="quarter" idx="13"/>
          </p:nvPr>
        </p:nvSpPr>
        <p:spPr>
          <a:xfrm>
            <a:off x="533400" y="1276350"/>
            <a:ext cx="7848600" cy="3810000"/>
          </a:xfrm>
        </p:spPr>
        <p:txBody>
          <a:bodyPr anchor="ctr">
            <a:noAutofit/>
          </a:bodyPr>
          <a:lstStyle/>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Budowa ulicy Pszennej</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Budowa chodnika na ulicy Rolniczej.</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Budowa chodnika na ulicy Źródlanej.</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Zakończenie budowy oświetlenia ulicy Rolniczej.</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Przebudowa skrzyżowania Lotnicza/Północna/Startowa</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Opracowanie dokumentacji projektowej budowy ulicy Kolejowej w Baninie wraz z przebudową wiaduktu</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Rozbudowa remizy OSP Banino</a:t>
            </a:r>
          </a:p>
        </p:txBody>
      </p:sp>
    </p:spTree>
    <p:extLst>
      <p:ext uri="{BB962C8B-B14F-4D97-AF65-F5344CB8AC3E}">
        <p14:creationId xmlns:p14="http://schemas.microsoft.com/office/powerpoint/2010/main" val="2866552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4C05FAF9-07CB-FFB2-F977-E1FE3D751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158112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Autofit/>
          </a:bodyPr>
          <a:lstStyle/>
          <a:p>
            <a:r>
              <a:rPr lang="pl-PL" sz="1700" dirty="0">
                <a:latin typeface="Arial" panose="020B0604020202020204" pitchFamily="34" charset="0"/>
                <a:cs typeface="Arial" panose="020B0604020202020204" pitchFamily="34" charset="0"/>
              </a:rPr>
              <a:t>Sprzątanie świata </a:t>
            </a:r>
          </a:p>
          <a:p>
            <a:r>
              <a:rPr lang="pl-PL" sz="1700" dirty="0">
                <a:latin typeface="Arial" panose="020B0604020202020204" pitchFamily="34" charset="0"/>
                <a:cs typeface="Arial" panose="020B0604020202020204" pitchFamily="34" charset="0"/>
              </a:rPr>
              <a:t>Sportowy Dzień Dziecka w Szkole Podstawowej w Baninie.</a:t>
            </a:r>
          </a:p>
          <a:p>
            <a:r>
              <a:rPr lang="pl-PL" sz="1700" dirty="0">
                <a:latin typeface="Arial" panose="020B0604020202020204" pitchFamily="34" charset="0"/>
                <a:cs typeface="Arial" panose="020B0604020202020204" pitchFamily="34" charset="0"/>
              </a:rPr>
              <a:t>Dzień kolorów i baniek mydlanych w Baninie</a:t>
            </a:r>
          </a:p>
          <a:p>
            <a:r>
              <a:rPr lang="pl-PL" sz="1700" dirty="0">
                <a:latin typeface="Arial" panose="020B0604020202020204" pitchFamily="34" charset="0"/>
                <a:cs typeface="Arial" panose="020B0604020202020204" pitchFamily="34" charset="0"/>
              </a:rPr>
              <a:t>IX turniej Akademii Judo Dragon.</a:t>
            </a:r>
          </a:p>
          <a:p>
            <a:r>
              <a:rPr lang="pl-PL" sz="1700" dirty="0">
                <a:latin typeface="Arial" panose="020B0604020202020204" pitchFamily="34" charset="0"/>
                <a:cs typeface="Arial" panose="020B0604020202020204" pitchFamily="34" charset="0"/>
              </a:rPr>
              <a:t>Turniej Akademii Tenisowej.</a:t>
            </a:r>
          </a:p>
          <a:p>
            <a:r>
              <a:rPr lang="pl-PL" sz="1700" dirty="0">
                <a:latin typeface="Arial" panose="020B0604020202020204" pitchFamily="34" charset="0"/>
                <a:cs typeface="Arial" panose="020B0604020202020204" pitchFamily="34" charset="0"/>
              </a:rPr>
              <a:t>Kaszubski Turniej Piłki Ręcznej.</a:t>
            </a:r>
          </a:p>
          <a:p>
            <a:r>
              <a:rPr lang="pl-PL" sz="1700" dirty="0">
                <a:latin typeface="Arial" panose="020B0604020202020204" pitchFamily="34" charset="0"/>
                <a:cs typeface="Arial" panose="020B0604020202020204" pitchFamily="34" charset="0"/>
              </a:rPr>
              <a:t>VIII Powiatowy Konkurs Pieśni Patriotycznych</a:t>
            </a:r>
          </a:p>
          <a:p>
            <a:r>
              <a:rPr lang="pl-PL" sz="1700" dirty="0">
                <a:latin typeface="Arial" panose="020B0604020202020204" pitchFamily="34" charset="0"/>
                <a:cs typeface="Arial" panose="020B0604020202020204" pitchFamily="34" charset="0"/>
              </a:rPr>
              <a:t>Mikołajki w Sali Kultury</a:t>
            </a:r>
          </a:p>
          <a:p>
            <a:r>
              <a:rPr lang="pl-PL" sz="1700" dirty="0">
                <a:latin typeface="Arial" panose="020B0604020202020204" pitchFamily="34" charset="0"/>
                <a:cs typeface="Arial" panose="020B0604020202020204" pitchFamily="34" charset="0"/>
              </a:rPr>
              <a:t>Przygotowania do 33 finału WOŚP w Baninie</a:t>
            </a:r>
          </a:p>
          <a:p>
            <a:pPr marL="0" indent="0">
              <a:buNone/>
            </a:pPr>
            <a:endParaRPr lang="pl-PL" sz="1700" dirty="0">
              <a:latin typeface="Arial" panose="020B0604020202020204" pitchFamily="34" charset="0"/>
              <a:cs typeface="Arial" panose="020B0604020202020204" pitchFamily="34" charset="0"/>
            </a:endParaRPr>
          </a:p>
        </p:txBody>
      </p:sp>
      <p:sp>
        <p:nvSpPr>
          <p:cNvPr id="4" name="pole tekstowe 3">
            <a:extLst>
              <a:ext uri="{FF2B5EF4-FFF2-40B4-BE49-F238E27FC236}">
                <a16:creationId xmlns:a16="http://schemas.microsoft.com/office/drawing/2014/main" id="{67A7F4B0-5131-4404-B762-8ACB3CBDE434}"/>
              </a:ext>
            </a:extLst>
          </p:cNvPr>
          <p:cNvSpPr txBox="1"/>
          <p:nvPr/>
        </p:nvSpPr>
        <p:spPr>
          <a:xfrm>
            <a:off x="1447800" y="438150"/>
            <a:ext cx="5715000" cy="461665"/>
          </a:xfrm>
          <a:prstGeom prst="rect">
            <a:avLst/>
          </a:prstGeom>
          <a:noFill/>
        </p:spPr>
        <p:txBody>
          <a:bodyPr wrap="square">
            <a:spAutoFit/>
          </a:bodyPr>
          <a:lstStyle/>
          <a:p>
            <a:r>
              <a:rPr lang="pl-PL" sz="2400" dirty="0"/>
              <a:t>PLANOWANE WYDARZENIA NA ROK 2024:</a:t>
            </a:r>
          </a:p>
        </p:txBody>
      </p:sp>
    </p:spTree>
    <p:extLst>
      <p:ext uri="{BB962C8B-B14F-4D97-AF65-F5344CB8AC3E}">
        <p14:creationId xmlns:p14="http://schemas.microsoft.com/office/powerpoint/2010/main" val="3903299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9ECDBB56-DE5B-364F-55A5-9F103F9F62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40856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Autofit/>
          </a:bodyPr>
          <a:lstStyle/>
          <a:p>
            <a:pPr marL="0" indent="0">
              <a:buNone/>
            </a:pPr>
            <a:r>
              <a:rPr lang="pl-PL" sz="1700" dirty="0">
                <a:latin typeface="Arial" panose="020B0604020202020204" pitchFamily="34" charset="0"/>
                <a:cs typeface="Arial" panose="020B0604020202020204" pitchFamily="34" charset="0"/>
              </a:rPr>
              <a:t>1. Opracowanie dokumentacji projektowo-kosztorysowej dla budowy chodnika przy ul. Słonecznej w Baninie 80 000,00</a:t>
            </a:r>
          </a:p>
          <a:p>
            <a:pPr marL="0" indent="0">
              <a:buNone/>
            </a:pPr>
            <a:r>
              <a:rPr lang="pl-PL" sz="1700" dirty="0">
                <a:latin typeface="Arial" panose="020B0604020202020204" pitchFamily="34" charset="0"/>
                <a:cs typeface="Arial" panose="020B0604020202020204" pitchFamily="34" charset="0"/>
              </a:rPr>
              <a:t>2. Opracowanie dokumentacji projektowej dla budowy ul. Przemysłowej i Księżycowej w Baninie 73 210,00</a:t>
            </a:r>
          </a:p>
          <a:p>
            <a:pPr marL="0" indent="0">
              <a:buNone/>
            </a:pPr>
            <a:r>
              <a:rPr lang="pl-PL" sz="1700" dirty="0">
                <a:latin typeface="Arial" panose="020B0604020202020204" pitchFamily="34" charset="0"/>
                <a:cs typeface="Arial" panose="020B0604020202020204" pitchFamily="34" charset="0"/>
              </a:rPr>
              <a:t>3. Opracowanie dokumentacji projektowej przebudowy ulicy Pszennej w Baninie 110,232</a:t>
            </a:r>
          </a:p>
          <a:p>
            <a:pPr marL="0" indent="0">
              <a:buNone/>
            </a:pPr>
            <a:r>
              <a:rPr lang="pl-PL" sz="1700" dirty="0">
                <a:latin typeface="Arial" panose="020B0604020202020204" pitchFamily="34" charset="0"/>
                <a:cs typeface="Arial" panose="020B0604020202020204" pitchFamily="34" charset="0"/>
              </a:rPr>
              <a:t>4. Budowa ul. Pszennej w Baninie 10 000 000</a:t>
            </a:r>
          </a:p>
          <a:p>
            <a:pPr marL="0" indent="0">
              <a:buNone/>
            </a:pPr>
            <a:r>
              <a:rPr lang="pl-PL" sz="1700" dirty="0">
                <a:latin typeface="Arial" panose="020B0604020202020204" pitchFamily="34" charset="0"/>
                <a:cs typeface="Arial" panose="020B0604020202020204" pitchFamily="34" charset="0"/>
              </a:rPr>
              <a:t>5. Opracowanie dokumentacji projektowej budowy ul. Kolejowej w Baninie wraz z przebudową wiaduktu 190 000</a:t>
            </a:r>
          </a:p>
          <a:p>
            <a:pPr marL="0" indent="0">
              <a:buNone/>
            </a:pPr>
            <a:r>
              <a:rPr lang="pl-PL" sz="1700" dirty="0">
                <a:latin typeface="Arial" panose="020B0604020202020204" pitchFamily="34" charset="0"/>
                <a:cs typeface="Arial" panose="020B0604020202020204" pitchFamily="34" charset="0"/>
              </a:rPr>
              <a:t>6. Opracowanie dokumentacji projektowej dla budowy chodnika na ul. Tuchomskiej w Baninie 60 000</a:t>
            </a:r>
          </a:p>
          <a:p>
            <a:pPr marL="0" indent="0">
              <a:buNone/>
            </a:pPr>
            <a:endParaRPr lang="pl-PL" sz="1700" dirty="0">
              <a:latin typeface="Arial" panose="020B0604020202020204" pitchFamily="34" charset="0"/>
              <a:cs typeface="Arial" panose="020B0604020202020204" pitchFamily="34" charset="0"/>
            </a:endParaRPr>
          </a:p>
        </p:txBody>
      </p:sp>
      <p:sp>
        <p:nvSpPr>
          <p:cNvPr id="4" name="pole tekstowe 3">
            <a:extLst>
              <a:ext uri="{FF2B5EF4-FFF2-40B4-BE49-F238E27FC236}">
                <a16:creationId xmlns:a16="http://schemas.microsoft.com/office/drawing/2014/main" id="{67A7F4B0-5131-4404-B762-8ACB3CBDE434}"/>
              </a:ext>
            </a:extLst>
          </p:cNvPr>
          <p:cNvSpPr txBox="1"/>
          <p:nvPr/>
        </p:nvSpPr>
        <p:spPr>
          <a:xfrm>
            <a:off x="0" y="438150"/>
            <a:ext cx="9144000" cy="461665"/>
          </a:xfrm>
          <a:prstGeom prst="rect">
            <a:avLst/>
          </a:prstGeom>
          <a:noFill/>
        </p:spPr>
        <p:txBody>
          <a:bodyPr wrap="square">
            <a:spAutoFit/>
          </a:bodyPr>
          <a:lstStyle/>
          <a:p>
            <a:r>
              <a:rPr lang="pl-PL" sz="2400" dirty="0"/>
              <a:t>DOFINANSOWANIA, INWESTYCJE I WYDATKI W BANINIE w roku 2024:</a:t>
            </a:r>
          </a:p>
        </p:txBody>
      </p:sp>
    </p:spTree>
    <p:extLst>
      <p:ext uri="{BB962C8B-B14F-4D97-AF65-F5344CB8AC3E}">
        <p14:creationId xmlns:p14="http://schemas.microsoft.com/office/powerpoint/2010/main" val="2322540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pole tekstowe 4">
            <a:extLst>
              <a:ext uri="{FF2B5EF4-FFF2-40B4-BE49-F238E27FC236}">
                <a16:creationId xmlns:a16="http://schemas.microsoft.com/office/drawing/2014/main" id="{9815F1E1-6012-C95D-BE9A-7094A19EEC68}"/>
              </a:ext>
            </a:extLst>
          </p:cNvPr>
          <p:cNvSpPr txBox="1"/>
          <p:nvPr/>
        </p:nvSpPr>
        <p:spPr>
          <a:xfrm>
            <a:off x="228600" y="841757"/>
            <a:ext cx="8686800" cy="3459986"/>
          </a:xfrm>
          <a:prstGeom prst="rect">
            <a:avLst/>
          </a:prstGeom>
          <a:noFill/>
        </p:spPr>
        <p:txBody>
          <a:bodyPr wrap="square">
            <a:spAutoFit/>
          </a:bodyPr>
          <a:lstStyle/>
          <a:p>
            <a:pPr marL="800100" lvl="1" indent="-342900">
              <a:lnSpc>
                <a:spcPct val="115000"/>
              </a:lnSpc>
              <a:spcAft>
                <a:spcPts val="1000"/>
              </a:spcAft>
              <a:buFont typeface="+mj-lt"/>
              <a:buAutoNum type="arabicPeriod" startAt="7"/>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Budowa kanalizacji deszczowej oraz kolektorów deszczowych w miejscowości Banino ul. Lipowa i Sportowa; w miejscowości Czaple ul. Słoneczna i Żurawia 2 500 000</a:t>
            </a:r>
            <a:endParaRPr lang="pl-PL" sz="17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15000"/>
              </a:lnSpc>
              <a:spcAft>
                <a:spcPts val="1000"/>
              </a:spcAft>
              <a:buFont typeface="+mj-lt"/>
              <a:buAutoNum type="arabicPeriod" startAt="7"/>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Budowa chodnika z dopuszczeniem ruchu rowerowego przy ul. Rolniczej w Baninie 2 950 000</a:t>
            </a:r>
            <a:endParaRPr lang="pl-PL" sz="17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15000"/>
              </a:lnSpc>
              <a:spcAft>
                <a:spcPts val="1000"/>
              </a:spcAft>
              <a:buFont typeface="+mj-lt"/>
              <a:buAutoNum type="arabicPeriod" startAt="7"/>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Budowa kolektora deszczowego z </a:t>
            </a:r>
            <a:r>
              <a:rPr lang="pl-PL" sz="1700" dirty="0" err="1">
                <a:effectLst/>
                <a:latin typeface="Arial" panose="020B0604020202020204" pitchFamily="34" charset="0"/>
                <a:ea typeface="Times New Roman" panose="02020603050405020304" pitchFamily="18" charset="0"/>
                <a:cs typeface="Arial" panose="020B0604020202020204" pitchFamily="34" charset="0"/>
              </a:rPr>
              <a:t>przykanalikami</a:t>
            </a:r>
            <a:r>
              <a:rPr lang="pl-PL" sz="1700" dirty="0">
                <a:effectLst/>
                <a:latin typeface="Arial" panose="020B0604020202020204" pitchFamily="34" charset="0"/>
                <a:ea typeface="Times New Roman" panose="02020603050405020304" pitchFamily="18" charset="0"/>
                <a:cs typeface="Arial" panose="020B0604020202020204" pitchFamily="34" charset="0"/>
              </a:rPr>
              <a:t> w ulicy Lipowej w Baninie w celu odprowadzenia wód opadowych z ulic: Poziomki, Morelowej, Jodłowej, Wrzosowej, Kalinowej, Głogowej, Lodowej w Baninie 2 000 000</a:t>
            </a:r>
            <a:endParaRPr lang="pl-PL" sz="17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15000"/>
              </a:lnSpc>
              <a:spcAft>
                <a:spcPts val="1000"/>
              </a:spcAft>
              <a:buFont typeface="+mj-lt"/>
              <a:buAutoNum type="arabicPeriod" startAt="7"/>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Budowa kanalizacji deszczowej w celu odprowadzenia wód opadowych z ulic: Wiosennej, Pogodnej i Sportowej w Baninie etap I </a:t>
            </a:r>
            <a:r>
              <a:rPr lang="pl-PL" sz="1700" dirty="0" err="1">
                <a:effectLst/>
                <a:latin typeface="Arial" panose="020B0604020202020204" pitchFamily="34" charset="0"/>
                <a:ea typeface="Times New Roman" panose="02020603050405020304" pitchFamily="18" charset="0"/>
                <a:cs typeface="Arial" panose="020B0604020202020204" pitchFamily="34" charset="0"/>
              </a:rPr>
              <a:t>i</a:t>
            </a:r>
            <a:r>
              <a:rPr lang="pl-PL" sz="1700" dirty="0">
                <a:effectLst/>
                <a:latin typeface="Arial" panose="020B0604020202020204" pitchFamily="34" charset="0"/>
                <a:ea typeface="Times New Roman" panose="02020603050405020304" pitchFamily="18" charset="0"/>
                <a:cs typeface="Arial" panose="020B0604020202020204" pitchFamily="34" charset="0"/>
              </a:rPr>
              <a:t> II 550 000</a:t>
            </a:r>
            <a:endParaRPr lang="pl-PL" sz="17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38433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75F04B32-E90F-DB31-3E8D-07F76312FE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933281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2260169E-2AAE-7192-967B-293534D972B2}"/>
              </a:ext>
            </a:extLst>
          </p:cNvPr>
          <p:cNvSpPr txBox="1"/>
          <p:nvPr/>
        </p:nvSpPr>
        <p:spPr>
          <a:xfrm>
            <a:off x="152400" y="590550"/>
            <a:ext cx="8534400" cy="4318170"/>
          </a:xfrm>
          <a:prstGeom prst="rect">
            <a:avLst/>
          </a:prstGeom>
          <a:noFill/>
        </p:spPr>
        <p:txBody>
          <a:bodyPr wrap="square">
            <a:spAutoFit/>
          </a:bodyPr>
          <a:lstStyle/>
          <a:p>
            <a:pPr marL="800100" lvl="1" indent="-342900">
              <a:lnSpc>
                <a:spcPct val="115000"/>
              </a:lnSpc>
              <a:spcAft>
                <a:spcPts val="1000"/>
              </a:spcAft>
              <a:buFont typeface="+mj-lt"/>
              <a:buAutoNum type="arabicPeriod" startAt="11"/>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Rozbudowa budynku OSP w Baninie 500 000zł</a:t>
            </a:r>
            <a:endParaRPr lang="pl-PL" sz="17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15000"/>
              </a:lnSpc>
              <a:spcAft>
                <a:spcPts val="1000"/>
              </a:spcAft>
              <a:buFont typeface="+mj-lt"/>
              <a:buAutoNum type="arabicPeriod" startAt="11"/>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Pierwsze wyposażenie nowej części budynku Szkoły Podstawowej w Baninie 3 000 000</a:t>
            </a:r>
            <a:endParaRPr lang="pl-PL" sz="17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15000"/>
              </a:lnSpc>
              <a:spcAft>
                <a:spcPts val="1000"/>
              </a:spcAft>
              <a:buFont typeface="+mj-lt"/>
              <a:buAutoNum type="arabicPeriod" startAt="11"/>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Rozbudowa budynku Szkoły Podstawowej w Baninie 600 000zł</a:t>
            </a:r>
            <a:endParaRPr lang="pl-PL" sz="17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15000"/>
              </a:lnSpc>
              <a:spcAft>
                <a:spcPts val="1000"/>
              </a:spcAft>
              <a:buFont typeface="+mj-lt"/>
              <a:buAutoNum type="arabicPeriod" startAt="11"/>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Rozbudowa budynku Szkoły Podstawowej w Baninie - dofinansowanie z Rządowego Funduszu Polski Ład: Program Inwestycji Strategicznych na realizację zadań inwestycyjnych 6 992 585,43</a:t>
            </a:r>
            <a:endParaRPr lang="pl-PL" sz="17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15000"/>
              </a:lnSpc>
              <a:spcAft>
                <a:spcPts val="1000"/>
              </a:spcAft>
              <a:buFont typeface="+mj-lt"/>
              <a:buAutoNum type="arabicPeriod" startAt="11"/>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Odszkodowania na rzecz właścicieli nieruchomości przeznaczonych na mocy decyzji administracyjnych na realizację inwestycji m.in. budowa suchego zbiornika przeciwpowodziowego na granicy miejscowości Banino i Rębiechowo 2 611 030,00</a:t>
            </a:r>
            <a:endParaRPr lang="pl-PL" sz="1700" dirty="0">
              <a:effectLst/>
              <a:latin typeface="Arial" panose="020B0604020202020204" pitchFamily="34" charset="0"/>
              <a:ea typeface="Calibri" panose="020F0502020204030204" pitchFamily="34" charset="0"/>
              <a:cs typeface="Arial" panose="020B0604020202020204" pitchFamily="34" charset="0"/>
            </a:endParaRPr>
          </a:p>
          <a:p>
            <a:pPr marL="742950" lvl="1" indent="-285750">
              <a:lnSpc>
                <a:spcPct val="115000"/>
              </a:lnSpc>
              <a:spcAft>
                <a:spcPts val="1000"/>
              </a:spcAft>
              <a:buFont typeface="+mj-lt"/>
              <a:buAutoNum type="arabicPeriod" startAt="11"/>
              <a:tabLst>
                <a:tab pos="228600" algn="l"/>
              </a:tabLst>
            </a:pPr>
            <a:r>
              <a:rPr lang="pl-PL" sz="1700" dirty="0">
                <a:effectLst/>
                <a:latin typeface="Arial" panose="020B0604020202020204" pitchFamily="34" charset="0"/>
                <a:ea typeface="Times New Roman" panose="02020603050405020304" pitchFamily="18" charset="0"/>
                <a:cs typeface="Arial" panose="020B0604020202020204" pitchFamily="34" charset="0"/>
              </a:rPr>
              <a:t>Budowa i modernizacja terenów rekreacyjnych 110 000,00</a:t>
            </a:r>
            <a:endParaRPr lang="pl-PL" sz="17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52031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B4A76D83-549E-C1C1-2D32-5A368C688F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26384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ymbol zastępczy zawartości 5">
            <a:extLst>
              <a:ext uri="{FF2B5EF4-FFF2-40B4-BE49-F238E27FC236}">
                <a16:creationId xmlns:a16="http://schemas.microsoft.com/office/drawing/2014/main" id="{35709B43-0606-29B2-34E1-9A8AD2F10A23}"/>
              </a:ext>
            </a:extLst>
          </p:cNvPr>
          <p:cNvSpPr>
            <a:spLocks noGrp="1"/>
          </p:cNvSpPr>
          <p:nvPr>
            <p:ph sz="quarter" idx="13"/>
          </p:nvPr>
        </p:nvSpPr>
        <p:spPr/>
        <p:txBody>
          <a:bodyPr>
            <a:normAutofit fontScale="92500" lnSpcReduction="10000"/>
          </a:bodyPr>
          <a:lstStyle/>
          <a:p>
            <a:pPr marL="0" indent="0" algn="ctr">
              <a:buNone/>
            </a:pPr>
            <a:r>
              <a:rPr lang="pl-PL" sz="6000" dirty="0"/>
              <a:t>Dofinansowania 2024 niepubliczne żłobki, przedszkola, szkoły</a:t>
            </a:r>
          </a:p>
          <a:p>
            <a:pPr marL="0" indent="0" algn="ctr">
              <a:buNone/>
            </a:pPr>
            <a:r>
              <a:rPr lang="pl-PL" sz="6000" dirty="0"/>
              <a:t>11 890 342,07</a:t>
            </a:r>
          </a:p>
        </p:txBody>
      </p:sp>
    </p:spTree>
    <p:extLst>
      <p:ext uri="{BB962C8B-B14F-4D97-AF65-F5344CB8AC3E}">
        <p14:creationId xmlns:p14="http://schemas.microsoft.com/office/powerpoint/2010/main" val="3721586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1C08923F-6470-2EE3-FFB0-578BAF6F3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398120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285750"/>
            <a:ext cx="8534400" cy="838200"/>
          </a:xfrm>
        </p:spPr>
        <p:txBody>
          <a:bodyPr>
            <a:normAutofit/>
          </a:bodyPr>
          <a:lstStyle/>
          <a:p>
            <a:pPr algn="ctr"/>
            <a:r>
              <a:rPr lang="pl-PL" dirty="0"/>
              <a:t>PODSUMOWANIE</a:t>
            </a:r>
          </a:p>
        </p:txBody>
      </p:sp>
      <p:sp>
        <p:nvSpPr>
          <p:cNvPr id="3" name="Rectangle 2"/>
          <p:cNvSpPr>
            <a:spLocks noGrp="1"/>
          </p:cNvSpPr>
          <p:nvPr>
            <p:ph sz="quarter" idx="13"/>
          </p:nvPr>
        </p:nvSpPr>
        <p:spPr>
          <a:xfrm>
            <a:off x="228600" y="1352550"/>
            <a:ext cx="8686800" cy="3733800"/>
          </a:xfrm>
        </p:spPr>
        <p:txBody>
          <a:bodyPr anchor="ctr">
            <a:normAutofit fontScale="85000" lnSpcReduction="20000"/>
          </a:bodyPr>
          <a:lstStyle/>
          <a:p>
            <a:pPr marL="0" indent="0">
              <a:buNone/>
            </a:pPr>
            <a:r>
              <a:rPr lang="pl-PL" dirty="0"/>
              <a:t>	Podsumowując sprawozdanie, oceniam mijający rok pracy Sołtysa i całej Rady Sołeckiej jako udany. Prowadziliśmy i prowadzimy nieprzerwanie działania mające na celu kontynuację realizacji założonych planów. Intensywnie rozbudowujące się Banino było i jest sporym wyzwaniem inwestycyjno-finansowym dla UG Żukowo. Mijający rok pokazał nam, że wiele zostało już zrobione, ale jeszcze więcej jest do zrobienia. Rok 2023 był rokiem kolejnych rozpoczętych dużych projektów prowadzących do wielu kosztownych inwestycji jak choćby budowa ulicy Księżycowej, Przemysłowej i Pszennej  a także rokiem realizacji projektów - rozbudowa/budowa szkoły na ulicy Lotniczej. </a:t>
            </a:r>
          </a:p>
        </p:txBody>
      </p:sp>
    </p:spTree>
    <p:extLst>
      <p:ext uri="{BB962C8B-B14F-4D97-AF65-F5344CB8AC3E}">
        <p14:creationId xmlns:p14="http://schemas.microsoft.com/office/powerpoint/2010/main" val="3675208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rmAutofit fontScale="92500"/>
          </a:bodyPr>
          <a:lstStyle/>
          <a:p>
            <a:pPr marL="0" indent="0" algn="just">
              <a:buNone/>
            </a:pPr>
            <a:r>
              <a:rPr lang="pl-PL" dirty="0"/>
              <a:t>Dziękuję władzom Gminy Żukowo oraz Radnym Miejskim a także Starostwu Powiatowemu w Kartuzach,  za wsłuchanie się w problemy Banina oraz ich zrozumienie, za zrealizowane projekty, zadania i inwestycje a także za te realizowane i planowane. Jestem przekonany, że nasza współpraca jest na odpowiednich torach które prowadzą do wspólnego sprawnego działania dla dobra mieszkańców, Sołectwa Banino, Gminy Żukowo i Powiatu Kartuskiego.</a:t>
            </a:r>
          </a:p>
        </p:txBody>
      </p:sp>
    </p:spTree>
    <p:extLst>
      <p:ext uri="{BB962C8B-B14F-4D97-AF65-F5344CB8AC3E}">
        <p14:creationId xmlns:p14="http://schemas.microsoft.com/office/powerpoint/2010/main" val="3185912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7F912453-BAF3-CBA4-574D-1D857336C6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747473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rmAutofit/>
          </a:bodyPr>
          <a:lstStyle/>
          <a:p>
            <a:pPr marL="0" indent="0" algn="just">
              <a:buNone/>
            </a:pPr>
            <a:r>
              <a:rPr lang="pl-PL" dirty="0"/>
              <a:t>Dziękuję za współpracę Radzie Sołeckiej, która nie tylko jest ciałem doradczym a pokazała, że potrafi działać, o czym wszyscy mieliśmy okazję wielokrotnie się przekonać. Wiem, że mogę na Was liczyć a wspólnie osiągniemy założone cele.</a:t>
            </a:r>
          </a:p>
        </p:txBody>
      </p:sp>
    </p:spTree>
    <p:extLst>
      <p:ext uri="{BB962C8B-B14F-4D97-AF65-F5344CB8AC3E}">
        <p14:creationId xmlns:p14="http://schemas.microsoft.com/office/powerpoint/2010/main" val="4899594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8305800" cy="3962400"/>
          </a:xfrm>
        </p:spPr>
        <p:txBody>
          <a:bodyPr anchor="ctr">
            <a:normAutofit fontScale="92500"/>
          </a:bodyPr>
          <a:lstStyle/>
          <a:p>
            <a:pPr marL="0" indent="0" algn="just">
              <a:buNone/>
            </a:pPr>
            <a:r>
              <a:rPr lang="pl-PL" sz="1800" kern="150" dirty="0">
                <a:effectLst/>
                <a:latin typeface="Arial" panose="020B0604020202020204" pitchFamily="34" charset="0"/>
                <a:ea typeface="Droid Sans Fallback"/>
                <a:cs typeface="Times New Roman" panose="02020603050405020304" pitchFamily="18" charset="0"/>
              </a:rPr>
              <a:t>	</a:t>
            </a:r>
            <a:r>
              <a:rPr lang="pl-PL" sz="2400" kern="150" dirty="0">
                <a:effectLst/>
                <a:latin typeface="Arial" panose="020B0604020202020204" pitchFamily="34" charset="0"/>
                <a:ea typeface="Droid Sans Fallback"/>
                <a:cs typeface="Times New Roman" panose="02020603050405020304" pitchFamily="18" charset="0"/>
              </a:rPr>
              <a:t>Dziękuję za współpracę Dyrekcji Szkoły Podstawowej, Pracownikom Urzędu Gminy Żukowo, Harcerzom z szczepu Okeanida - Banino, władzom i Druhom OSP Banino, Księżom z Parafii pw. Niepokalanego Poczęcia NMP, Zrzeszeniu Kaszubsko-Pomorskiemu oddział Banino, Spółce Komunalnej Żukowo, Ośrodkowi Kultury i Sportu w Żukowie, Komendantowi i Policjantom z Komisariatu Policji w Żukowie, współpracującym firmom i organizacjom a przede wszystkim Wam - Mieszkańcom włączającym się w prace na rzecz poprawy estetyki wsi i warunków życia mieszkańców oraz wszystkim, którzy w jakikolwiek sposób udzielali się na rzecz naszego sołectwa.</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5989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9C881B28-4DE2-8AC2-F562-5E1D863E09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515031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5DF2302-C0CF-F797-7C72-B50FD449B89F}"/>
              </a:ext>
            </a:extLst>
          </p:cNvPr>
          <p:cNvSpPr>
            <a:spLocks noGrp="1"/>
          </p:cNvSpPr>
          <p:nvPr>
            <p:ph type="title"/>
          </p:nvPr>
        </p:nvSpPr>
        <p:spPr/>
        <p:txBody>
          <a:bodyPr>
            <a:normAutofit fontScale="90000"/>
          </a:bodyPr>
          <a:lstStyle/>
          <a:p>
            <a:pPr algn="ctr"/>
            <a:r>
              <a:rPr lang="pl-PL" dirty="0"/>
              <a:t>ROZKŁAD BUDŻETU GMINY ŻUKOWO</a:t>
            </a:r>
          </a:p>
        </p:txBody>
      </p:sp>
      <p:sp>
        <p:nvSpPr>
          <p:cNvPr id="3" name="Symbol zastępczy zawartości 2">
            <a:extLst>
              <a:ext uri="{FF2B5EF4-FFF2-40B4-BE49-F238E27FC236}">
                <a16:creationId xmlns:a16="http://schemas.microsoft.com/office/drawing/2014/main" id="{7B4B2535-68CA-AB33-CF6A-CB9B5D91B5C0}"/>
              </a:ext>
            </a:extLst>
          </p:cNvPr>
          <p:cNvSpPr>
            <a:spLocks noGrp="1"/>
          </p:cNvSpPr>
          <p:nvPr>
            <p:ph sz="quarter" idx="13"/>
          </p:nvPr>
        </p:nvSpPr>
        <p:spPr/>
        <p:txBody>
          <a:bodyPr>
            <a:normAutofit fontScale="70000" lnSpcReduction="20000"/>
          </a:bodyPr>
          <a:lstStyle/>
          <a:p>
            <a:r>
              <a:rPr lang="pl-PL" dirty="0"/>
              <a:t>Hipotetycznie zarabiają państwo 10 000zł miesięcznie. Koszt rachunków (media, kredyty itp.) to 5000zł, koszt samochodu 1000zł, koszt wyżywienia 1500zł, 500zł przyjemności (wyjście do kina itp.) 1000zł edukacja i zdrowie. Żona chce wykonać długo wyczekiwany remont mieszkania na co z pensji pozostaje 1000zł. Wystarcza niestety na mini remoncik – TO JEST WŁAŚNIE BUDŻET NA INWESTYCJE!</a:t>
            </a:r>
          </a:p>
          <a:p>
            <a:r>
              <a:rPr lang="pl-PL" dirty="0"/>
              <a:t>Tort w postaci budżetu gminy dzielony jest na części, w pierwszej kolejności te tzw. obowiązkowe – edukacja około 40-50% budżetu, zdrowie, bezpieczeństwo publiczne, media (prąd np. oświetlenie ulic), naprawy bieżące, sport i kultura itd. a dopiero to co zostanie idzie na inwestycje. </a:t>
            </a:r>
          </a:p>
          <a:p>
            <a:r>
              <a:rPr lang="pl-PL" dirty="0"/>
              <a:t>Gmina Żukowo to 22 sołectwa i 5 osiedli</a:t>
            </a:r>
          </a:p>
          <a:p>
            <a:endParaRPr lang="pl-PL" dirty="0"/>
          </a:p>
        </p:txBody>
      </p:sp>
    </p:spTree>
    <p:extLst>
      <p:ext uri="{BB962C8B-B14F-4D97-AF65-F5344CB8AC3E}">
        <p14:creationId xmlns:p14="http://schemas.microsoft.com/office/powerpoint/2010/main" val="33273918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9C4A8AB4-E01C-7E48-0E31-2FA2EAD1A665}"/>
              </a:ext>
            </a:extLst>
          </p:cNvPr>
          <p:cNvSpPr>
            <a:spLocks noGrp="1"/>
          </p:cNvSpPr>
          <p:nvPr>
            <p:ph sz="quarter" idx="13"/>
          </p:nvPr>
        </p:nvSpPr>
        <p:spPr>
          <a:xfrm>
            <a:off x="609600" y="209550"/>
            <a:ext cx="8153400" cy="4933950"/>
          </a:xfrm>
        </p:spPr>
        <p:txBody>
          <a:bodyPr>
            <a:noAutofit/>
          </a:bodyPr>
          <a:lstStyle/>
          <a:p>
            <a:pPr marL="0" indent="0">
              <a:buNone/>
            </a:pPr>
            <a:r>
              <a:rPr lang="pl-PL" sz="1400" b="1" kern="150" dirty="0">
                <a:effectLst/>
                <a:latin typeface="Times New Roman" panose="02020603050405020304" pitchFamily="18" charset="0"/>
                <a:ea typeface="Andale Sans UI"/>
                <a:cs typeface="Tahoma" panose="020B0604030504040204" pitchFamily="34" charset="0"/>
              </a:rPr>
              <a:t>BUDŻET   	   INWESTYCJE GMINA  	 INWESTYCJE BANINO    % DLA BANINA</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2015 - 114mln	34 622 888,34	10 670 000,00		31%</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2016 - 123mln	</a:t>
            </a:r>
            <a:r>
              <a:rPr lang="pl-PL" sz="14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20 928 324,38</a:t>
            </a:r>
            <a:r>
              <a:rPr lang="pl-PL" sz="1400" kern="0" dirty="0">
                <a:solidFill>
                  <a:srgbClr val="000000"/>
                </a:solidFill>
                <a:effectLst/>
                <a:latin typeface="Calibri" panose="020F0502020204030204" pitchFamily="34" charset="0"/>
                <a:ea typeface="Times New Roman" panose="02020603050405020304" pitchFamily="18" charset="0"/>
                <a:cs typeface="Tahoma" panose="020B0604030504040204" pitchFamily="34" charset="0"/>
              </a:rPr>
              <a:t>	</a:t>
            </a:r>
            <a:r>
              <a:rPr lang="pl-PL" sz="1400" kern="150" dirty="0">
                <a:effectLst/>
                <a:latin typeface="Times New Roman" panose="02020603050405020304" pitchFamily="18" charset="0"/>
                <a:ea typeface="Andale Sans UI"/>
                <a:cs typeface="Tahoma" panose="020B0604030504040204" pitchFamily="34" charset="0"/>
              </a:rPr>
              <a:t>3 820 000,00		18%</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2017 - 160mln	27 706 438,30	4 600 000,00		17%</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2018 - 197mln	48 304 678,13	1 050 000,00		2%</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2019 - 214mln	33 475 277,03	3 400 000,00		10%</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2020 - 281mln	45 759 170,63	1 700 000,00		4%</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2021 - 308mln	41 597 137,77	3 200 000,00		8%</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2022 - 245mln	58 097 058,93	11 250 000,00 		19%</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2023 - 261mln	85 214 759,29	20 000 000,00 		23%</a:t>
            </a:r>
          </a:p>
          <a:p>
            <a:pPr marL="0" indent="0">
              <a:buNone/>
            </a:pPr>
            <a:r>
              <a:rPr lang="pl-PL" sz="1400" kern="150" dirty="0">
                <a:effectLst/>
                <a:latin typeface="Times New Roman" panose="02020603050405020304" pitchFamily="18" charset="0"/>
                <a:ea typeface="Andale Sans UI"/>
                <a:cs typeface="Tahoma" panose="020B0604030504040204" pitchFamily="34" charset="0"/>
              </a:rPr>
              <a:t>2024 - 324mln	108 700 000,00	25 000 000,00		23%</a:t>
            </a:r>
          </a:p>
          <a:p>
            <a:pPr marL="0" indent="0">
              <a:buNone/>
            </a:pPr>
            <a:r>
              <a:rPr lang="pl-PL" sz="1400" kern="150" dirty="0">
                <a:effectLst/>
                <a:latin typeface="Times New Roman" panose="02020603050405020304" pitchFamily="18" charset="0"/>
                <a:ea typeface="Andale Sans UI"/>
                <a:cs typeface="Tahoma" panose="020B0604030504040204" pitchFamily="34" charset="0"/>
              </a:rPr>
              <a:t> </a:t>
            </a:r>
          </a:p>
          <a:p>
            <a:pPr marL="0" indent="0">
              <a:buNone/>
            </a:pPr>
            <a:r>
              <a:rPr lang="pl-PL" sz="1400" kern="150" dirty="0">
                <a:effectLst/>
                <a:latin typeface="Times New Roman" panose="02020603050405020304" pitchFamily="18" charset="0"/>
                <a:ea typeface="Andale Sans UI"/>
                <a:cs typeface="Tahoma" panose="020B0604030504040204" pitchFamily="34" charset="0"/>
              </a:rPr>
              <a:t>Węzeł Rębiechowo-koszt prac wykonanych na terenie Banina w latach 19-23 - nie uwzględnione w powyższym zestawieniu 5 900 000zł</a:t>
            </a:r>
          </a:p>
          <a:p>
            <a:pPr marL="0" indent="0">
              <a:buNone/>
            </a:pPr>
            <a:r>
              <a:rPr lang="pl-PL" sz="1400" kern="150" dirty="0">
                <a:effectLst/>
                <a:latin typeface="Times New Roman" panose="02020603050405020304" pitchFamily="18" charset="0"/>
                <a:ea typeface="Andale Sans UI"/>
                <a:cs typeface="Tahoma" panose="020B0604030504040204" pitchFamily="34" charset="0"/>
              </a:rPr>
              <a:t>Rok 2023 wartości szacunkowe wydatków, dokładne będą znane wkrótce.</a:t>
            </a:r>
          </a:p>
          <a:p>
            <a:pPr marL="0" indent="0">
              <a:buNone/>
            </a:pPr>
            <a:r>
              <a:rPr lang="pl-PL" sz="1400" kern="150" dirty="0">
                <a:effectLst/>
                <a:latin typeface="Times New Roman" panose="02020603050405020304" pitchFamily="18" charset="0"/>
                <a:ea typeface="Andale Sans UI"/>
                <a:cs typeface="Tahoma" panose="020B0604030504040204" pitchFamily="34" charset="0"/>
              </a:rPr>
              <a:t>Rok 2024 wartości szacunkowe.</a:t>
            </a:r>
          </a:p>
        </p:txBody>
      </p:sp>
    </p:spTree>
    <p:extLst>
      <p:ext uri="{BB962C8B-B14F-4D97-AF65-F5344CB8AC3E}">
        <p14:creationId xmlns:p14="http://schemas.microsoft.com/office/powerpoint/2010/main" val="15481990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pPr algn="ctr"/>
            <a:r>
              <a:rPr lang="pl-PL" dirty="0"/>
              <a:t>KONIEC</a:t>
            </a:r>
          </a:p>
        </p:txBody>
      </p:sp>
      <p:pic>
        <p:nvPicPr>
          <p:cNvPr id="4" name="Symbol zastępczy zawartości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3200400" y="1352550"/>
            <a:ext cx="2857500" cy="1295400"/>
          </a:xfrm>
        </p:spPr>
      </p:pic>
      <p:sp>
        <p:nvSpPr>
          <p:cNvPr id="5" name="Symbol zastępczy zawartości 8"/>
          <p:cNvSpPr>
            <a:spLocks noGrp="1"/>
          </p:cNvSpPr>
          <p:nvPr>
            <p:ph idx="4294967295"/>
          </p:nvPr>
        </p:nvSpPr>
        <p:spPr>
          <a:xfrm>
            <a:off x="533400" y="2800350"/>
            <a:ext cx="8229600" cy="2209800"/>
          </a:xfrm>
          <a:prstGeom prst="rect">
            <a:avLst/>
          </a:prstGeom>
        </p:spPr>
        <p:txBody>
          <a:bodyPr>
            <a:normAutofit fontScale="25000" lnSpcReduction="20000"/>
          </a:bodyPr>
          <a:lstStyle/>
          <a:p>
            <a:pPr marL="109728" indent="0" algn="ctr">
              <a:buNone/>
            </a:pPr>
            <a:r>
              <a:rPr lang="pl-PL" sz="6700" b="1" dirty="0"/>
              <a:t>soltysbanino@wp.pl</a:t>
            </a:r>
          </a:p>
          <a:p>
            <a:pPr marL="109728" indent="0" algn="ctr">
              <a:buNone/>
            </a:pPr>
            <a:endParaRPr lang="pl-PL" sz="6700" b="1" dirty="0"/>
          </a:p>
          <a:p>
            <a:pPr marL="109728" indent="0" algn="ctr">
              <a:buNone/>
            </a:pPr>
            <a:r>
              <a:rPr lang="pl-PL" sz="6700" b="1" dirty="0"/>
              <a:t>solectwobanino@wp.pl</a:t>
            </a:r>
          </a:p>
          <a:p>
            <a:pPr marL="109728" indent="0" algn="ctr">
              <a:buNone/>
            </a:pPr>
            <a:endParaRPr lang="pl-PL" sz="6700" b="1" dirty="0"/>
          </a:p>
          <a:p>
            <a:pPr marL="109728" indent="0" algn="ctr">
              <a:buNone/>
            </a:pPr>
            <a:r>
              <a:rPr lang="pl-PL" sz="6700" b="1" dirty="0"/>
              <a:t>www.radabanino.pl</a:t>
            </a:r>
          </a:p>
          <a:p>
            <a:pPr marL="109728" indent="0" algn="ctr">
              <a:buNone/>
            </a:pPr>
            <a:endParaRPr lang="pl-PL" sz="6700" b="1" dirty="0"/>
          </a:p>
          <a:p>
            <a:pPr marL="109728" indent="0" algn="ctr">
              <a:buNone/>
            </a:pPr>
            <a:r>
              <a:rPr lang="pl-PL" sz="6700" b="1" dirty="0"/>
              <a:t>www.facebook/solectwobanino</a:t>
            </a:r>
          </a:p>
          <a:p>
            <a:pPr marL="109728" indent="0" algn="ctr">
              <a:buNone/>
            </a:pPr>
            <a:endParaRPr lang="pl-PL" sz="6700" b="1" dirty="0"/>
          </a:p>
          <a:p>
            <a:pPr marL="109728" indent="0" algn="ctr">
              <a:buNone/>
            </a:pPr>
            <a:endParaRPr lang="pl-PL" sz="6500" b="1" dirty="0">
              <a:solidFill>
                <a:srgbClr val="FF0000"/>
              </a:solidFill>
            </a:endParaRPr>
          </a:p>
          <a:p>
            <a:endParaRPr lang="pl-PL" dirty="0"/>
          </a:p>
        </p:txBody>
      </p:sp>
    </p:spTree>
    <p:extLst>
      <p:ext uri="{BB962C8B-B14F-4D97-AF65-F5344CB8AC3E}">
        <p14:creationId xmlns:p14="http://schemas.microsoft.com/office/powerpoint/2010/main" val="428324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p:cTn id="13"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p:cTn id="19"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5">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p:cTn id="25"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5">
                                            <p:txEl>
                                              <p:pRg st="6" end="6"/>
                                            </p:txEl>
                                          </p:spTgt>
                                        </p:tgtEl>
                                        <p:attrNameLst>
                                          <p:attrName>ppt_h</p:attrName>
                                        </p:attrNameLst>
                                      </p:cBhvr>
                                      <p:tavLst>
                                        <p:tav tm="0">
                                          <p:val>
                                            <p:fltVal val="0"/>
                                          </p:val>
                                        </p:tav>
                                        <p:tav tm="100000">
                                          <p:val>
                                            <p:strVal val="#ppt_h"/>
                                          </p:val>
                                        </p:tav>
                                      </p:tavLst>
                                    </p:anim>
                                    <p:anim calcmode="lin" valueType="num">
                                      <p:cBhvr>
                                        <p:cTn id="27" dur="1000" fill="hold"/>
                                        <p:tgtEl>
                                          <p:spTgt spid="5">
                                            <p:txEl>
                                              <p:pRg st="6" end="6"/>
                                            </p:txEl>
                                          </p:spTgt>
                                        </p:tgtEl>
                                        <p:attrNameLst>
                                          <p:attrName>style.rotation</p:attrName>
                                        </p:attrNameLst>
                                      </p:cBhvr>
                                      <p:tavLst>
                                        <p:tav tm="0">
                                          <p:val>
                                            <p:fltVal val="90"/>
                                          </p:val>
                                        </p:tav>
                                        <p:tav tm="100000">
                                          <p:val>
                                            <p:fltVal val="0"/>
                                          </p:val>
                                        </p:tav>
                                      </p:tavLst>
                                    </p:anim>
                                    <p:animEffect transition="in" filter="fade">
                                      <p:cBhvr>
                                        <p:cTn id="28"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zentacja panoramiczna">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Prezentacja panoramiczna.potx</Template>
  <TotalTime>0</TotalTime>
  <Words>3060</Words>
  <Application>Microsoft Office PowerPoint</Application>
  <PresentationFormat>Pokaz na ekranie (16:9)</PresentationFormat>
  <Paragraphs>360</Paragraphs>
  <Slides>51</Slides>
  <Notes>32</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51</vt:i4>
      </vt:variant>
    </vt:vector>
  </HeadingPairs>
  <TitlesOfParts>
    <vt:vector size="58" baseType="lpstr">
      <vt:lpstr>Arial</vt:lpstr>
      <vt:lpstr>Calibri</vt:lpstr>
      <vt:lpstr>Times New Roman</vt:lpstr>
      <vt:lpstr>Tw Cen MT</vt:lpstr>
      <vt:lpstr>Wingdings</vt:lpstr>
      <vt:lpstr>Wingdings 2</vt:lpstr>
      <vt:lpstr>Prezentacja panoramiczna</vt:lpstr>
      <vt:lpstr>Sprawozdanie z działalności Sołtysa i Rady Sołeckiej Sołectwa Banino za rok 2023</vt:lpstr>
      <vt:lpstr>Sołtys : Wojciech Koza-Zatoński Rada Sołecka w składzie: Urszula Teska Karolina Kordas-Stępska Łukasz Klecha Paweł Richter</vt:lpstr>
      <vt:lpstr>Prezentacja programu PowerPoint</vt:lpstr>
      <vt:lpstr>W sołectwie przy pomocy Urzędu Gminy, Radnych Gminnych, Starostwa Powiatowego oraz firm współpracujących a także mieszkańców zrealizowano następujące zadania: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ZŁOŻONO WNIOSKI DO BUDŻETU GMINY ŻUKOWO NA ROK 2024:</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INWESTYCJE ZREALIZOWANE Z FS 2023</vt:lpstr>
      <vt:lpstr>Prezentacja programu PowerPoint</vt:lpstr>
      <vt:lpstr>Prezentacja programu PowerPoint</vt:lpstr>
      <vt:lpstr>Prezentacja programu PowerPoint</vt:lpstr>
      <vt:lpstr>Prezentacja programu PowerPoint</vt:lpstr>
      <vt:lpstr>Zrealizowano poniższe wydatki z środków pochodzących z DODATKOWEGO FUNDUSZU SOŁECKIEGO 50 000 zł</vt:lpstr>
      <vt:lpstr>Uchwalono Fundusz Sołecki na rok 2024  KWOTA 520 369,53 zł</vt:lpstr>
      <vt:lpstr>Prezentacja programu PowerPoint</vt:lpstr>
      <vt:lpstr>Prezentacja programu PowerPoint</vt:lpstr>
      <vt:lpstr>Prezentacja programu PowerPoint</vt:lpstr>
      <vt:lpstr>PLANY na rok 2023</vt:lpstr>
      <vt:lpstr>PLANOWANE INWESTYCJE NA ROK 2024:</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PODSUMOWANIE</vt:lpstr>
      <vt:lpstr>Prezentacja programu PowerPoint</vt:lpstr>
      <vt:lpstr>Prezentacja programu PowerPoint</vt:lpstr>
      <vt:lpstr>Prezentacja programu PowerPoint</vt:lpstr>
      <vt:lpstr>Prezentacja programu PowerPoint</vt:lpstr>
      <vt:lpstr>Prezentacja programu PowerPoint</vt:lpstr>
      <vt:lpstr>ROZKŁAD BUDŻETU GMINY ŻUKOWO</vt:lpstr>
      <vt:lpstr>Prezentacja programu PowerPoint</vt:lpstr>
      <vt:lpstr>KONIEC</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2024-03-13T12:20:22Z</dcterms:modified>
</cp:coreProperties>
</file>